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62" r:id="rId5"/>
    <p:sldId id="261" r:id="rId6"/>
    <p:sldId id="273" r:id="rId7"/>
    <p:sldId id="278" r:id="rId8"/>
    <p:sldId id="281" r:id="rId9"/>
    <p:sldId id="282" r:id="rId10"/>
    <p:sldId id="283" r:id="rId11"/>
    <p:sldId id="284" r:id="rId12"/>
    <p:sldId id="276" r:id="rId13"/>
    <p:sldId id="277" r:id="rId14"/>
    <p:sldId id="287" r:id="rId15"/>
    <p:sldId id="280" r:id="rId16"/>
    <p:sldId id="279" r:id="rId17"/>
    <p:sldId id="285" r:id="rId18"/>
    <p:sldId id="286" r:id="rId19"/>
    <p:sldId id="274" r:id="rId20"/>
    <p:sldId id="275" r:id="rId21"/>
    <p:sldId id="272" r:id="rId22"/>
    <p:sldId id="271" r:id="rId23"/>
    <p:sldId id="260" r:id="rId24"/>
    <p:sldId id="263" r:id="rId25"/>
    <p:sldId id="266" r:id="rId26"/>
    <p:sldId id="267" r:id="rId27"/>
    <p:sldId id="264" r:id="rId28"/>
    <p:sldId id="265" r:id="rId29"/>
    <p:sldId id="268" r:id="rId30"/>
    <p:sldId id="269" r:id="rId31"/>
    <p:sldId id="27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10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643008-4586-4DE4-86CC-C8FD3AE2AE1A}" v="4" dt="2025-01-14T01:26:39.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4" d="100"/>
          <a:sy n="74" d="100"/>
        </p:scale>
        <p:origin x="340"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642E8C-D2BB-4754-B6C4-1F064C64420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F056160-38B1-4776-9A62-9112E16107F6}">
      <dgm:prSet/>
      <dgm:spPr/>
      <dgm:t>
        <a:bodyPr/>
        <a:lstStyle/>
        <a:p>
          <a:r>
            <a:rPr lang="en-US"/>
            <a:t>Fundraising activities will be selected by majority vote. </a:t>
          </a:r>
        </a:p>
      </dgm:t>
    </dgm:pt>
    <dgm:pt modelId="{D9C20AFF-0975-4527-9A09-707A84582F26}" type="parTrans" cxnId="{FCD938DE-45C8-4F64-96F2-706412FB4A11}">
      <dgm:prSet/>
      <dgm:spPr/>
      <dgm:t>
        <a:bodyPr/>
        <a:lstStyle/>
        <a:p>
          <a:endParaRPr lang="en-US"/>
        </a:p>
      </dgm:t>
    </dgm:pt>
    <dgm:pt modelId="{6F476BF9-D22A-4066-A47A-79AD6C6E732A}" type="sibTrans" cxnId="{FCD938DE-45C8-4F64-96F2-706412FB4A11}">
      <dgm:prSet/>
      <dgm:spPr/>
      <dgm:t>
        <a:bodyPr/>
        <a:lstStyle/>
        <a:p>
          <a:endParaRPr lang="en-US"/>
        </a:p>
      </dgm:t>
    </dgm:pt>
    <dgm:pt modelId="{7E1295A9-8C99-4A6D-893D-BD786BCA38B8}">
      <dgm:prSet/>
      <dgm:spPr/>
      <dgm:t>
        <a:bodyPr/>
        <a:lstStyle/>
        <a:p>
          <a:r>
            <a:rPr lang="en-US"/>
            <a:t>The fundraising chairs for each fundraiser shall decide how funds will be distributed with approval from the 	BOD by majority vote of members present at the regular meeting. </a:t>
          </a:r>
        </a:p>
      </dgm:t>
    </dgm:pt>
    <dgm:pt modelId="{AB45801A-702C-4305-A604-5CD28162C2F6}" type="parTrans" cxnId="{76EE6657-45F5-42F2-A58C-11F4DCAF8C84}">
      <dgm:prSet/>
      <dgm:spPr/>
      <dgm:t>
        <a:bodyPr/>
        <a:lstStyle/>
        <a:p>
          <a:endParaRPr lang="en-US"/>
        </a:p>
      </dgm:t>
    </dgm:pt>
    <dgm:pt modelId="{5F94DBE3-077B-4F18-AB51-68B4FC475141}" type="sibTrans" cxnId="{76EE6657-45F5-42F2-A58C-11F4DCAF8C84}">
      <dgm:prSet/>
      <dgm:spPr/>
      <dgm:t>
        <a:bodyPr/>
        <a:lstStyle/>
        <a:p>
          <a:endParaRPr lang="en-US"/>
        </a:p>
      </dgm:t>
    </dgm:pt>
    <dgm:pt modelId="{706A9A22-3B9F-4CC3-A9F7-4DC52318D202}">
      <dgm:prSet/>
      <dgm:spPr/>
      <dgm:t>
        <a:bodyPr/>
        <a:lstStyle/>
        <a:p>
          <a:r>
            <a:rPr lang="en-US"/>
            <a:t>In all fundraising events the total profit will be calculated and 5% will be deducted for the Booster Club for future fundraising events or operating expenses. </a:t>
          </a:r>
        </a:p>
      </dgm:t>
    </dgm:pt>
    <dgm:pt modelId="{03118A67-AE52-4049-9F57-4B3E8ED20AD8}" type="parTrans" cxnId="{EDE0AA53-C0BC-4B1D-A6DF-DA8485DFBFAB}">
      <dgm:prSet/>
      <dgm:spPr/>
      <dgm:t>
        <a:bodyPr/>
        <a:lstStyle/>
        <a:p>
          <a:endParaRPr lang="en-US"/>
        </a:p>
      </dgm:t>
    </dgm:pt>
    <dgm:pt modelId="{3CF657E1-8A05-4489-8E34-2D916A05527C}" type="sibTrans" cxnId="{EDE0AA53-C0BC-4B1D-A6DF-DA8485DFBFAB}">
      <dgm:prSet/>
      <dgm:spPr/>
      <dgm:t>
        <a:bodyPr/>
        <a:lstStyle/>
        <a:p>
          <a:endParaRPr lang="en-US"/>
        </a:p>
      </dgm:t>
    </dgm:pt>
    <dgm:pt modelId="{72961B55-A823-4EBC-879D-B78005CC450D}">
      <dgm:prSet/>
      <dgm:spPr/>
      <dgm:t>
        <a:bodyPr/>
        <a:lstStyle/>
        <a:p>
          <a:r>
            <a:rPr lang="en-US"/>
            <a:t>All registered NWABC members (one per athlete) will have an equal opportunity to work a fundraiser. </a:t>
          </a:r>
        </a:p>
      </dgm:t>
    </dgm:pt>
    <dgm:pt modelId="{285A713E-3E82-42BA-B7D5-61CAC75D9139}" type="parTrans" cxnId="{D9EF5C5F-FCF0-45E3-B632-1B0192ED2A38}">
      <dgm:prSet/>
      <dgm:spPr/>
      <dgm:t>
        <a:bodyPr/>
        <a:lstStyle/>
        <a:p>
          <a:endParaRPr lang="en-US"/>
        </a:p>
      </dgm:t>
    </dgm:pt>
    <dgm:pt modelId="{EFB32EB2-BA0E-45DA-A24A-5B0C9679AAA5}" type="sibTrans" cxnId="{D9EF5C5F-FCF0-45E3-B632-1B0192ED2A38}">
      <dgm:prSet/>
      <dgm:spPr/>
      <dgm:t>
        <a:bodyPr/>
        <a:lstStyle/>
        <a:p>
          <a:endParaRPr lang="en-US"/>
        </a:p>
      </dgm:t>
    </dgm:pt>
    <dgm:pt modelId="{2FA2922C-8E53-449A-A717-059CBA962A75}">
      <dgm:prSet/>
      <dgm:spPr/>
      <dgm:t>
        <a:bodyPr/>
        <a:lstStyle/>
        <a:p>
          <a:r>
            <a:rPr lang="en-US"/>
            <a:t>Prior to working any fundraiser, a </a:t>
          </a:r>
          <a:r>
            <a:rPr lang="en-US" b="1"/>
            <a:t>code of conduct form </a:t>
          </a:r>
          <a:r>
            <a:rPr lang="en-US"/>
            <a:t>must be signed and submitted.  A code 	of conduct should be provided with initial member registration.</a:t>
          </a:r>
        </a:p>
      </dgm:t>
    </dgm:pt>
    <dgm:pt modelId="{83D0FBB1-7B5C-46B1-B7C6-D23432DC4A87}" type="parTrans" cxnId="{E49C4A89-13BE-4C6E-B3B5-EBC48F171BF0}">
      <dgm:prSet/>
      <dgm:spPr/>
      <dgm:t>
        <a:bodyPr/>
        <a:lstStyle/>
        <a:p>
          <a:endParaRPr lang="en-US"/>
        </a:p>
      </dgm:t>
    </dgm:pt>
    <dgm:pt modelId="{00D39B1B-31AE-4544-8373-7CF30D4317C3}" type="sibTrans" cxnId="{E49C4A89-13BE-4C6E-B3B5-EBC48F171BF0}">
      <dgm:prSet/>
      <dgm:spPr/>
      <dgm:t>
        <a:bodyPr/>
        <a:lstStyle/>
        <a:p>
          <a:endParaRPr lang="en-US"/>
        </a:p>
      </dgm:t>
    </dgm:pt>
    <dgm:pt modelId="{E1DE6FB8-0120-4C81-97E7-7F19CF92794A}">
      <dgm:prSet/>
      <dgm:spPr/>
      <dgm:t>
        <a:bodyPr/>
        <a:lstStyle/>
        <a:p>
          <a:r>
            <a:rPr lang="en-US"/>
            <a:t>A </a:t>
          </a:r>
          <a:r>
            <a:rPr lang="en-US" b="1"/>
            <a:t>fundraising documentation form </a:t>
          </a:r>
          <a:r>
            <a:rPr lang="en-US"/>
            <a:t>must be completed and submitted to the NWABC Board 	and approved prior to the start of the fundraiser. All information regarding ongoing fundraisers must be 	shared at 	regular monthly meetings. </a:t>
          </a:r>
        </a:p>
      </dgm:t>
    </dgm:pt>
    <dgm:pt modelId="{1FB99274-DFF0-4A19-8ED5-94E4C6E11225}" type="parTrans" cxnId="{F21C764F-97AA-49DC-AF30-373811DFFEF6}">
      <dgm:prSet/>
      <dgm:spPr/>
      <dgm:t>
        <a:bodyPr/>
        <a:lstStyle/>
        <a:p>
          <a:endParaRPr lang="en-US"/>
        </a:p>
      </dgm:t>
    </dgm:pt>
    <dgm:pt modelId="{B584ACAB-9DE6-4231-B87E-806338D59E2E}" type="sibTrans" cxnId="{F21C764F-97AA-49DC-AF30-373811DFFEF6}">
      <dgm:prSet/>
      <dgm:spPr/>
      <dgm:t>
        <a:bodyPr/>
        <a:lstStyle/>
        <a:p>
          <a:endParaRPr lang="en-US"/>
        </a:p>
      </dgm:t>
    </dgm:pt>
    <dgm:pt modelId="{3ECD66A4-FE63-48BC-90AC-DB48A5CC23DC}" type="pres">
      <dgm:prSet presAssocID="{FE642E8C-D2BB-4754-B6C4-1F064C64420D}" presName="linear" presStyleCnt="0">
        <dgm:presLayoutVars>
          <dgm:animLvl val="lvl"/>
          <dgm:resizeHandles val="exact"/>
        </dgm:presLayoutVars>
      </dgm:prSet>
      <dgm:spPr/>
    </dgm:pt>
    <dgm:pt modelId="{208FC405-102D-41A5-B043-B18C706CDA94}" type="pres">
      <dgm:prSet presAssocID="{7F056160-38B1-4776-9A62-9112E16107F6}" presName="parentText" presStyleLbl="node1" presStyleIdx="0" presStyleCnt="2">
        <dgm:presLayoutVars>
          <dgm:chMax val="0"/>
          <dgm:bulletEnabled val="1"/>
        </dgm:presLayoutVars>
      </dgm:prSet>
      <dgm:spPr/>
    </dgm:pt>
    <dgm:pt modelId="{3C9E2A07-709A-46A0-B29A-F38A88AE0C74}" type="pres">
      <dgm:prSet presAssocID="{7F056160-38B1-4776-9A62-9112E16107F6}" presName="childText" presStyleLbl="revTx" presStyleIdx="0" presStyleCnt="2">
        <dgm:presLayoutVars>
          <dgm:bulletEnabled val="1"/>
        </dgm:presLayoutVars>
      </dgm:prSet>
      <dgm:spPr/>
    </dgm:pt>
    <dgm:pt modelId="{F9AB0DC7-58C3-4E12-9407-5E6B623E031D}" type="pres">
      <dgm:prSet presAssocID="{706A9A22-3B9F-4CC3-A9F7-4DC52318D202}" presName="parentText" presStyleLbl="node1" presStyleIdx="1" presStyleCnt="2">
        <dgm:presLayoutVars>
          <dgm:chMax val="0"/>
          <dgm:bulletEnabled val="1"/>
        </dgm:presLayoutVars>
      </dgm:prSet>
      <dgm:spPr/>
    </dgm:pt>
    <dgm:pt modelId="{56610B6B-B1BA-4278-B892-A621659013C4}" type="pres">
      <dgm:prSet presAssocID="{706A9A22-3B9F-4CC3-A9F7-4DC52318D202}" presName="childText" presStyleLbl="revTx" presStyleIdx="1" presStyleCnt="2">
        <dgm:presLayoutVars>
          <dgm:bulletEnabled val="1"/>
        </dgm:presLayoutVars>
      </dgm:prSet>
      <dgm:spPr/>
    </dgm:pt>
  </dgm:ptLst>
  <dgm:cxnLst>
    <dgm:cxn modelId="{52B6791E-A8C2-47E4-840B-74B0867E531C}" type="presOf" srcId="{706A9A22-3B9F-4CC3-A9F7-4DC52318D202}" destId="{F9AB0DC7-58C3-4E12-9407-5E6B623E031D}" srcOrd="0" destOrd="0" presId="urn:microsoft.com/office/officeart/2005/8/layout/vList2"/>
    <dgm:cxn modelId="{6C981D3A-E233-4DA0-A97B-458F26832DA3}" type="presOf" srcId="{2FA2922C-8E53-449A-A717-059CBA962A75}" destId="{56610B6B-B1BA-4278-B892-A621659013C4}" srcOrd="0" destOrd="1" presId="urn:microsoft.com/office/officeart/2005/8/layout/vList2"/>
    <dgm:cxn modelId="{D9EF5C5F-FCF0-45E3-B632-1B0192ED2A38}" srcId="{706A9A22-3B9F-4CC3-A9F7-4DC52318D202}" destId="{72961B55-A823-4EBC-879D-B78005CC450D}" srcOrd="0" destOrd="0" parTransId="{285A713E-3E82-42BA-B7D5-61CAC75D9139}" sibTransId="{EFB32EB2-BA0E-45DA-A24A-5B0C9679AAA5}"/>
    <dgm:cxn modelId="{81550C6A-7F19-4722-84D5-B97A6BE6A463}" type="presOf" srcId="{7F056160-38B1-4776-9A62-9112E16107F6}" destId="{208FC405-102D-41A5-B043-B18C706CDA94}" srcOrd="0" destOrd="0" presId="urn:microsoft.com/office/officeart/2005/8/layout/vList2"/>
    <dgm:cxn modelId="{AEAA526E-6D5F-4B0F-BC06-89C845C456F5}" type="presOf" srcId="{FE642E8C-D2BB-4754-B6C4-1F064C64420D}" destId="{3ECD66A4-FE63-48BC-90AC-DB48A5CC23DC}" srcOrd="0" destOrd="0" presId="urn:microsoft.com/office/officeart/2005/8/layout/vList2"/>
    <dgm:cxn modelId="{F21C764F-97AA-49DC-AF30-373811DFFEF6}" srcId="{706A9A22-3B9F-4CC3-A9F7-4DC52318D202}" destId="{E1DE6FB8-0120-4C81-97E7-7F19CF92794A}" srcOrd="2" destOrd="0" parTransId="{1FB99274-DFF0-4A19-8ED5-94E4C6E11225}" sibTransId="{B584ACAB-9DE6-4231-B87E-806338D59E2E}"/>
    <dgm:cxn modelId="{EDE0AA53-C0BC-4B1D-A6DF-DA8485DFBFAB}" srcId="{FE642E8C-D2BB-4754-B6C4-1F064C64420D}" destId="{706A9A22-3B9F-4CC3-A9F7-4DC52318D202}" srcOrd="1" destOrd="0" parTransId="{03118A67-AE52-4049-9F57-4B3E8ED20AD8}" sibTransId="{3CF657E1-8A05-4489-8E34-2D916A05527C}"/>
    <dgm:cxn modelId="{76EE6657-45F5-42F2-A58C-11F4DCAF8C84}" srcId="{7F056160-38B1-4776-9A62-9112E16107F6}" destId="{7E1295A9-8C99-4A6D-893D-BD786BCA38B8}" srcOrd="0" destOrd="0" parTransId="{AB45801A-702C-4305-A604-5CD28162C2F6}" sibTransId="{5F94DBE3-077B-4F18-AB51-68B4FC475141}"/>
    <dgm:cxn modelId="{E49C4A89-13BE-4C6E-B3B5-EBC48F171BF0}" srcId="{706A9A22-3B9F-4CC3-A9F7-4DC52318D202}" destId="{2FA2922C-8E53-449A-A717-059CBA962A75}" srcOrd="1" destOrd="0" parTransId="{83D0FBB1-7B5C-46B1-B7C6-D23432DC4A87}" sibTransId="{00D39B1B-31AE-4544-8373-7CF30D4317C3}"/>
    <dgm:cxn modelId="{B989029B-50BD-4F92-B4D9-5F68FD2FC0CB}" type="presOf" srcId="{E1DE6FB8-0120-4C81-97E7-7F19CF92794A}" destId="{56610B6B-B1BA-4278-B892-A621659013C4}" srcOrd="0" destOrd="2" presId="urn:microsoft.com/office/officeart/2005/8/layout/vList2"/>
    <dgm:cxn modelId="{8CA48BCA-2C17-4AB5-B0EA-A7BC6BC444CC}" type="presOf" srcId="{7E1295A9-8C99-4A6D-893D-BD786BCA38B8}" destId="{3C9E2A07-709A-46A0-B29A-F38A88AE0C74}" srcOrd="0" destOrd="0" presId="urn:microsoft.com/office/officeart/2005/8/layout/vList2"/>
    <dgm:cxn modelId="{978797D2-AE98-401B-B862-D9E5CC744811}" type="presOf" srcId="{72961B55-A823-4EBC-879D-B78005CC450D}" destId="{56610B6B-B1BA-4278-B892-A621659013C4}" srcOrd="0" destOrd="0" presId="urn:microsoft.com/office/officeart/2005/8/layout/vList2"/>
    <dgm:cxn modelId="{FCD938DE-45C8-4F64-96F2-706412FB4A11}" srcId="{FE642E8C-D2BB-4754-B6C4-1F064C64420D}" destId="{7F056160-38B1-4776-9A62-9112E16107F6}" srcOrd="0" destOrd="0" parTransId="{D9C20AFF-0975-4527-9A09-707A84582F26}" sibTransId="{6F476BF9-D22A-4066-A47A-79AD6C6E732A}"/>
    <dgm:cxn modelId="{6FBF8F66-795E-452A-A6F7-A25968534006}" type="presParOf" srcId="{3ECD66A4-FE63-48BC-90AC-DB48A5CC23DC}" destId="{208FC405-102D-41A5-B043-B18C706CDA94}" srcOrd="0" destOrd="0" presId="urn:microsoft.com/office/officeart/2005/8/layout/vList2"/>
    <dgm:cxn modelId="{F18B1778-484E-4DB1-BECA-4B58F8ADA3A6}" type="presParOf" srcId="{3ECD66A4-FE63-48BC-90AC-DB48A5CC23DC}" destId="{3C9E2A07-709A-46A0-B29A-F38A88AE0C74}" srcOrd="1" destOrd="0" presId="urn:microsoft.com/office/officeart/2005/8/layout/vList2"/>
    <dgm:cxn modelId="{ED4DD2CA-2F20-4034-A1AF-F6657ED4F756}" type="presParOf" srcId="{3ECD66A4-FE63-48BC-90AC-DB48A5CC23DC}" destId="{F9AB0DC7-58C3-4E12-9407-5E6B623E031D}" srcOrd="2" destOrd="0" presId="urn:microsoft.com/office/officeart/2005/8/layout/vList2"/>
    <dgm:cxn modelId="{E5AFFAF9-1E49-40DE-9F61-A45760C59640}" type="presParOf" srcId="{3ECD66A4-FE63-48BC-90AC-DB48A5CC23DC}" destId="{56610B6B-B1BA-4278-B892-A621659013C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FC405-102D-41A5-B043-B18C706CDA94}">
      <dsp:nvSpPr>
        <dsp:cNvPr id="0" name=""/>
        <dsp:cNvSpPr/>
      </dsp:nvSpPr>
      <dsp:spPr>
        <a:xfrm>
          <a:off x="0" y="501746"/>
          <a:ext cx="11165305" cy="8342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Fundraising activities will be selected by majority vote. </a:t>
          </a:r>
        </a:p>
      </dsp:txBody>
      <dsp:txXfrm>
        <a:off x="40724" y="542470"/>
        <a:ext cx="11083857" cy="752780"/>
      </dsp:txXfrm>
    </dsp:sp>
    <dsp:sp modelId="{3C9E2A07-709A-46A0-B29A-F38A88AE0C74}">
      <dsp:nvSpPr>
        <dsp:cNvPr id="0" name=""/>
        <dsp:cNvSpPr/>
      </dsp:nvSpPr>
      <dsp:spPr>
        <a:xfrm>
          <a:off x="0" y="1335975"/>
          <a:ext cx="11165305" cy="51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49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The fundraising chairs for each fundraiser shall decide how funds will be distributed with approval from the 	BOD by majority vote of members present at the regular meeting. </a:t>
          </a:r>
        </a:p>
      </dsp:txBody>
      <dsp:txXfrm>
        <a:off x="0" y="1335975"/>
        <a:ext cx="11165305" cy="510772"/>
      </dsp:txXfrm>
    </dsp:sp>
    <dsp:sp modelId="{F9AB0DC7-58C3-4E12-9407-5E6B623E031D}">
      <dsp:nvSpPr>
        <dsp:cNvPr id="0" name=""/>
        <dsp:cNvSpPr/>
      </dsp:nvSpPr>
      <dsp:spPr>
        <a:xfrm>
          <a:off x="0" y="1846747"/>
          <a:ext cx="11165305" cy="8342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In all fundraising events the total profit will be calculated and 5% will be deducted for the Booster Club for future fundraising events or operating expenses. </a:t>
          </a:r>
        </a:p>
      </dsp:txBody>
      <dsp:txXfrm>
        <a:off x="40724" y="1887471"/>
        <a:ext cx="11083857" cy="752780"/>
      </dsp:txXfrm>
    </dsp:sp>
    <dsp:sp modelId="{56610B6B-B1BA-4278-B892-A621659013C4}">
      <dsp:nvSpPr>
        <dsp:cNvPr id="0" name=""/>
        <dsp:cNvSpPr/>
      </dsp:nvSpPr>
      <dsp:spPr>
        <a:xfrm>
          <a:off x="0" y="2680976"/>
          <a:ext cx="11165305" cy="1521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49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All registered NWABC members (one per athlete) will have an equal opportunity to work a fundraiser. </a:t>
          </a:r>
        </a:p>
        <a:p>
          <a:pPr marL="171450" lvl="1" indent="-171450" algn="l" defTabSz="711200">
            <a:lnSpc>
              <a:spcPct val="90000"/>
            </a:lnSpc>
            <a:spcBef>
              <a:spcPct val="0"/>
            </a:spcBef>
            <a:spcAft>
              <a:spcPct val="20000"/>
            </a:spcAft>
            <a:buChar char="•"/>
          </a:pPr>
          <a:r>
            <a:rPr lang="en-US" sz="1600" kern="1200"/>
            <a:t>Prior to working any fundraiser, a </a:t>
          </a:r>
          <a:r>
            <a:rPr lang="en-US" sz="1600" b="1" kern="1200"/>
            <a:t>code of conduct form </a:t>
          </a:r>
          <a:r>
            <a:rPr lang="en-US" sz="1600" kern="1200"/>
            <a:t>must be signed and submitted.  A code 	of conduct should be provided with initial member registration.</a:t>
          </a:r>
        </a:p>
        <a:p>
          <a:pPr marL="171450" lvl="1" indent="-171450" algn="l" defTabSz="711200">
            <a:lnSpc>
              <a:spcPct val="90000"/>
            </a:lnSpc>
            <a:spcBef>
              <a:spcPct val="0"/>
            </a:spcBef>
            <a:spcAft>
              <a:spcPct val="20000"/>
            </a:spcAft>
            <a:buChar char="•"/>
          </a:pPr>
          <a:r>
            <a:rPr lang="en-US" sz="1600" kern="1200"/>
            <a:t>A </a:t>
          </a:r>
          <a:r>
            <a:rPr lang="en-US" sz="1600" b="1" kern="1200"/>
            <a:t>fundraising documentation form </a:t>
          </a:r>
          <a:r>
            <a:rPr lang="en-US" sz="1600" kern="1200"/>
            <a:t>must be completed and submitted to the NWABC Board 	and approved prior to the start of the fundraiser. All information regarding ongoing fundraisers must be 	shared at 	regular monthly meetings. </a:t>
          </a:r>
        </a:p>
      </dsp:txBody>
      <dsp:txXfrm>
        <a:off x="0" y="2680976"/>
        <a:ext cx="11165305" cy="15214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2F4BF98-4FD5-415B-8726-024AE8BC0632}" type="datetimeFigureOut">
              <a:rPr lang="en-US" smtClean="0"/>
              <a:t>1/18/2025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255042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4BF98-4FD5-415B-8726-024AE8BC0632}"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2750666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2F4BF98-4FD5-415B-8726-024AE8BC06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3899055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2F4BF98-4FD5-415B-8726-024AE8BC06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46142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F4BF98-4FD5-415B-8726-024AE8BC06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369900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2F4BF98-4FD5-415B-8726-024AE8BC0632}"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2811617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2F4BF98-4FD5-415B-8726-024AE8BC0632}" type="datetimeFigureOut">
              <a:rPr lang="en-US" smtClean="0"/>
              <a:t>1/18/2025</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2278029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22F4BF98-4FD5-415B-8726-024AE8BC06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3735133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22F4BF98-4FD5-415B-8726-024AE8BC06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15628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4BF98-4FD5-415B-8726-024AE8BC06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097087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F4BF98-4FD5-415B-8726-024AE8BC06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216094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F4BF98-4FD5-415B-8726-024AE8BC0632}"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4212494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F4BF98-4FD5-415B-8726-024AE8BC0632}"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89503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F4BF98-4FD5-415B-8726-024AE8BC0632}"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2620797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F4BF98-4FD5-415B-8726-024AE8BC0632}"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3396214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4BF98-4FD5-415B-8726-024AE8BC0632}"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3963305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4BF98-4FD5-415B-8726-024AE8BC0632}"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F224805-1164-469B-8D58-71C190D0A87D}" type="slidenum">
              <a:rPr lang="en-US" smtClean="0"/>
              <a:t>‹#›</a:t>
            </a:fld>
            <a:endParaRPr lang="en-US"/>
          </a:p>
        </p:txBody>
      </p:sp>
    </p:spTree>
    <p:extLst>
      <p:ext uri="{BB962C8B-B14F-4D97-AF65-F5344CB8AC3E}">
        <p14:creationId xmlns:p14="http://schemas.microsoft.com/office/powerpoint/2010/main" val="1108536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2F4BF98-4FD5-415B-8726-024AE8BC0632}" type="datetimeFigureOut">
              <a:rPr lang="en-US" smtClean="0"/>
              <a:t>1/18/2025</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F224805-1164-469B-8D58-71C190D0A87D}" type="slidenum">
              <a:rPr lang="en-US" smtClean="0"/>
              <a:t>‹#›</a:t>
            </a:fld>
            <a:endParaRPr lang="en-US"/>
          </a:p>
        </p:txBody>
      </p:sp>
    </p:spTree>
    <p:extLst>
      <p:ext uri="{BB962C8B-B14F-4D97-AF65-F5344CB8AC3E}">
        <p14:creationId xmlns:p14="http://schemas.microsoft.com/office/powerpoint/2010/main" val="2060420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tel:860-413-3473" TargetMode="External"/><Relationship Id="rId5" Type="http://schemas.openxmlformats.org/officeDocument/2006/relationships/hyperlink" Target="https://www.tjsburritos.com/" TargetMode="Externa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hyperlink" Target="https://forms.office.com/r/RH9AVC51Bw"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hyperlink" Target="https://forms.office.com/r/LWiqA4eAe8"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forms.office.com/r/LWiqA4eAe8"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mailto:NWAboosters@Gmail.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46A5-E69A-CF7D-2D95-FB994C6DEBE7}"/>
              </a:ext>
            </a:extLst>
          </p:cNvPr>
          <p:cNvSpPr>
            <a:spLocks noGrp="1"/>
          </p:cNvSpPr>
          <p:nvPr>
            <p:ph type="ctrTitle"/>
          </p:nvPr>
        </p:nvSpPr>
        <p:spPr/>
        <p:txBody>
          <a:bodyPr>
            <a:normAutofit/>
          </a:bodyPr>
          <a:lstStyle/>
          <a:p>
            <a:r>
              <a:rPr lang="en-US" sz="7200" dirty="0">
                <a:latin typeface="Californian FB" panose="0207040306080B030204" pitchFamily="18" charset="0"/>
              </a:rPr>
              <a:t>New World Athletics  </a:t>
            </a:r>
            <a:br>
              <a:rPr lang="en-US" sz="7200" dirty="0">
                <a:latin typeface="Californian FB" panose="0207040306080B030204" pitchFamily="18" charset="0"/>
              </a:rPr>
            </a:br>
            <a:r>
              <a:rPr lang="en-US" sz="7200" dirty="0">
                <a:latin typeface="Californian FB" panose="0207040306080B030204" pitchFamily="18" charset="0"/>
              </a:rPr>
              <a:t>Booster Club</a:t>
            </a:r>
          </a:p>
        </p:txBody>
      </p:sp>
    </p:spTree>
    <p:extLst>
      <p:ext uri="{BB962C8B-B14F-4D97-AF65-F5344CB8AC3E}">
        <p14:creationId xmlns:p14="http://schemas.microsoft.com/office/powerpoint/2010/main" val="4267900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C209-988B-3904-B9AF-FC67D688DE8B}"/>
              </a:ext>
            </a:extLst>
          </p:cNvPr>
          <p:cNvSpPr>
            <a:spLocks noGrp="1"/>
          </p:cNvSpPr>
          <p:nvPr>
            <p:ph type="title"/>
          </p:nvPr>
        </p:nvSpPr>
        <p:spPr/>
        <p:txBody>
          <a:bodyPr/>
          <a:lstStyle/>
          <a:p>
            <a:r>
              <a:rPr lang="en-US" dirty="0"/>
              <a:t>Concerts, Concerts, Concerts</a:t>
            </a:r>
          </a:p>
        </p:txBody>
      </p:sp>
      <p:sp>
        <p:nvSpPr>
          <p:cNvPr id="4" name="Title 1">
            <a:extLst>
              <a:ext uri="{FF2B5EF4-FFF2-40B4-BE49-F238E27FC236}">
                <a16:creationId xmlns:a16="http://schemas.microsoft.com/office/drawing/2014/main" id="{A22B0382-1466-771E-8D04-C9B8E2D6115F}"/>
              </a:ext>
            </a:extLst>
          </p:cNvPr>
          <p:cNvSpPr txBox="1">
            <a:spLocks/>
          </p:cNvSpPr>
          <p:nvPr/>
        </p:nvSpPr>
        <p:spPr bwMode="gray">
          <a:xfrm>
            <a:off x="272512" y="2672904"/>
            <a:ext cx="11770962" cy="1292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b="1" dirty="0">
                <a:solidFill>
                  <a:srgbClr val="7030A0"/>
                </a:solidFill>
              </a:rPr>
              <a:t>We start the season with concerts</a:t>
            </a:r>
          </a:p>
          <a:p>
            <a:pPr algn="ctr"/>
            <a:r>
              <a:rPr lang="en-US" sz="1600" b="1" dirty="0">
                <a:solidFill>
                  <a:srgbClr val="7030A0"/>
                </a:solidFill>
              </a:rPr>
              <a:t>May-September</a:t>
            </a:r>
          </a:p>
          <a:p>
            <a:pPr algn="ctr"/>
            <a:r>
              <a:rPr lang="en-US" sz="1600" b="1" dirty="0">
                <a:solidFill>
                  <a:srgbClr val="7030A0"/>
                </a:solidFill>
              </a:rPr>
              <a:t>We have contracted with Xfinity Theatre A Live Nation Venue</a:t>
            </a:r>
          </a:p>
          <a:p>
            <a:pPr algn="ctr"/>
            <a:r>
              <a:rPr lang="en-US" sz="1600" b="1" dirty="0">
                <a:solidFill>
                  <a:srgbClr val="7030A0"/>
                </a:solidFill>
              </a:rPr>
              <a:t>All participants must attend mandatory concert meeting</a:t>
            </a:r>
          </a:p>
          <a:p>
            <a:pPr algn="ctr"/>
            <a:r>
              <a:rPr lang="en-US" sz="1600" b="1" dirty="0">
                <a:solidFill>
                  <a:srgbClr val="7030A0"/>
                </a:solidFill>
              </a:rPr>
              <a:t> complete our concert contract and Xfinity waiver. </a:t>
            </a:r>
          </a:p>
        </p:txBody>
      </p:sp>
      <p:sp>
        <p:nvSpPr>
          <p:cNvPr id="5" name="Title 1">
            <a:extLst>
              <a:ext uri="{FF2B5EF4-FFF2-40B4-BE49-F238E27FC236}">
                <a16:creationId xmlns:a16="http://schemas.microsoft.com/office/drawing/2014/main" id="{1B751F37-2F67-86EE-062C-CA38269EF845}"/>
              </a:ext>
            </a:extLst>
          </p:cNvPr>
          <p:cNvSpPr txBox="1">
            <a:spLocks/>
          </p:cNvSpPr>
          <p:nvPr/>
        </p:nvSpPr>
        <p:spPr bwMode="gray">
          <a:xfrm>
            <a:off x="272512" y="3817072"/>
            <a:ext cx="11770962" cy="1292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b="1" dirty="0">
                <a:solidFill>
                  <a:schemeClr val="accent1">
                    <a:lumMod val="60000"/>
                    <a:lumOff val="40000"/>
                  </a:schemeClr>
                </a:solidFill>
              </a:rPr>
              <a:t>Currently Posted Upcoming Events</a:t>
            </a:r>
          </a:p>
          <a:p>
            <a:pPr algn="ctr"/>
            <a:endParaRPr lang="en-US" sz="800" b="1" dirty="0">
              <a:solidFill>
                <a:srgbClr val="7030A0"/>
              </a:solidFill>
            </a:endParaRPr>
          </a:p>
          <a:p>
            <a:pPr algn="ctr"/>
            <a:r>
              <a:rPr lang="en-US" sz="1600" dirty="0">
                <a:solidFill>
                  <a:schemeClr val="accent1">
                    <a:lumMod val="60000"/>
                    <a:lumOff val="40000"/>
                  </a:schemeClr>
                </a:solidFill>
              </a:rPr>
              <a:t>Creed – Summer of ‘99 Tour  - Tues Jul 22</a:t>
            </a:r>
            <a:r>
              <a:rPr lang="en-US" sz="1600" baseline="30000" dirty="0">
                <a:solidFill>
                  <a:schemeClr val="accent1">
                    <a:lumMod val="60000"/>
                    <a:lumOff val="40000"/>
                  </a:schemeClr>
                </a:solidFill>
              </a:rPr>
              <a:t>nd</a:t>
            </a:r>
            <a:endParaRPr lang="en-US" sz="1600" dirty="0">
              <a:solidFill>
                <a:schemeClr val="accent1">
                  <a:lumMod val="60000"/>
                  <a:lumOff val="40000"/>
                </a:schemeClr>
              </a:solidFill>
            </a:endParaRPr>
          </a:p>
          <a:p>
            <a:pPr algn="ctr"/>
            <a:r>
              <a:rPr lang="en-US" sz="1600" dirty="0">
                <a:solidFill>
                  <a:schemeClr val="accent1">
                    <a:lumMod val="60000"/>
                    <a:lumOff val="40000"/>
                  </a:schemeClr>
                </a:solidFill>
              </a:rPr>
              <a:t>Nelly with Ja Rule, Eve &amp; Special Guests -  Sat Aug 2nd</a:t>
            </a:r>
          </a:p>
          <a:p>
            <a:pPr algn="ctr"/>
            <a:endParaRPr lang="en-US" sz="800" b="1" dirty="0">
              <a:solidFill>
                <a:srgbClr val="7030A0"/>
              </a:solidFill>
            </a:endParaRPr>
          </a:p>
        </p:txBody>
      </p:sp>
      <p:pic>
        <p:nvPicPr>
          <p:cNvPr id="6" name="Picture 5">
            <a:extLst>
              <a:ext uri="{FF2B5EF4-FFF2-40B4-BE49-F238E27FC236}">
                <a16:creationId xmlns:a16="http://schemas.microsoft.com/office/drawing/2014/main" id="{3AE66CC0-3804-F950-F105-B5B5E703DB1E}"/>
              </a:ext>
            </a:extLst>
          </p:cNvPr>
          <p:cNvPicPr>
            <a:picLocks noChangeAspect="1"/>
          </p:cNvPicPr>
          <p:nvPr/>
        </p:nvPicPr>
        <p:blipFill>
          <a:blip r:embed="rId2"/>
          <a:stretch>
            <a:fillRect/>
          </a:stretch>
        </p:blipFill>
        <p:spPr>
          <a:xfrm>
            <a:off x="9545029" y="4827062"/>
            <a:ext cx="2176891" cy="1334938"/>
          </a:xfrm>
          <a:prstGeom prst="rect">
            <a:avLst/>
          </a:prstGeom>
          <a:effectLst>
            <a:softEdge rad="63500"/>
          </a:effectLst>
        </p:spPr>
      </p:pic>
      <p:pic>
        <p:nvPicPr>
          <p:cNvPr id="8" name="Picture 7">
            <a:extLst>
              <a:ext uri="{FF2B5EF4-FFF2-40B4-BE49-F238E27FC236}">
                <a16:creationId xmlns:a16="http://schemas.microsoft.com/office/drawing/2014/main" id="{B375F0CA-F742-1488-3D23-BC547D272162}"/>
              </a:ext>
            </a:extLst>
          </p:cNvPr>
          <p:cNvPicPr>
            <a:picLocks noChangeAspect="1"/>
          </p:cNvPicPr>
          <p:nvPr/>
        </p:nvPicPr>
        <p:blipFill>
          <a:blip r:embed="rId3"/>
          <a:stretch>
            <a:fillRect/>
          </a:stretch>
        </p:blipFill>
        <p:spPr>
          <a:xfrm>
            <a:off x="385375" y="4834366"/>
            <a:ext cx="2238456" cy="1384612"/>
          </a:xfrm>
          <a:prstGeom prst="rect">
            <a:avLst/>
          </a:prstGeom>
          <a:effectLst>
            <a:softEdge rad="63500"/>
          </a:effectLst>
        </p:spPr>
      </p:pic>
      <p:pic>
        <p:nvPicPr>
          <p:cNvPr id="10" name="Picture 9">
            <a:extLst>
              <a:ext uri="{FF2B5EF4-FFF2-40B4-BE49-F238E27FC236}">
                <a16:creationId xmlns:a16="http://schemas.microsoft.com/office/drawing/2014/main" id="{23FE1100-6F2F-E795-3BC2-819920D3D2ED}"/>
              </a:ext>
            </a:extLst>
          </p:cNvPr>
          <p:cNvPicPr>
            <a:picLocks noChangeAspect="1"/>
          </p:cNvPicPr>
          <p:nvPr/>
        </p:nvPicPr>
        <p:blipFill>
          <a:blip r:embed="rId4"/>
          <a:stretch>
            <a:fillRect/>
          </a:stretch>
        </p:blipFill>
        <p:spPr>
          <a:xfrm>
            <a:off x="7246982" y="5109097"/>
            <a:ext cx="2089527" cy="1076604"/>
          </a:xfrm>
          <a:prstGeom prst="rect">
            <a:avLst/>
          </a:prstGeom>
          <a:effectLst>
            <a:softEdge rad="63500"/>
          </a:effectLst>
        </p:spPr>
      </p:pic>
      <p:pic>
        <p:nvPicPr>
          <p:cNvPr id="12" name="Picture 11">
            <a:extLst>
              <a:ext uri="{FF2B5EF4-FFF2-40B4-BE49-F238E27FC236}">
                <a16:creationId xmlns:a16="http://schemas.microsoft.com/office/drawing/2014/main" id="{0867E73A-1C5B-EEFF-6B6B-91646E9328D3}"/>
              </a:ext>
            </a:extLst>
          </p:cNvPr>
          <p:cNvPicPr>
            <a:picLocks noChangeAspect="1"/>
          </p:cNvPicPr>
          <p:nvPr/>
        </p:nvPicPr>
        <p:blipFill>
          <a:blip r:embed="rId5"/>
          <a:stretch>
            <a:fillRect/>
          </a:stretch>
        </p:blipFill>
        <p:spPr>
          <a:xfrm>
            <a:off x="5007733" y="5109097"/>
            <a:ext cx="2030729" cy="1076604"/>
          </a:xfrm>
          <a:prstGeom prst="rect">
            <a:avLst/>
          </a:prstGeom>
          <a:effectLst>
            <a:softEdge rad="63500"/>
          </a:effectLst>
        </p:spPr>
      </p:pic>
      <p:pic>
        <p:nvPicPr>
          <p:cNvPr id="14" name="Picture 13">
            <a:extLst>
              <a:ext uri="{FF2B5EF4-FFF2-40B4-BE49-F238E27FC236}">
                <a16:creationId xmlns:a16="http://schemas.microsoft.com/office/drawing/2014/main" id="{5585B584-3916-7A47-3198-36679A26C816}"/>
              </a:ext>
            </a:extLst>
          </p:cNvPr>
          <p:cNvPicPr>
            <a:picLocks noChangeAspect="1"/>
          </p:cNvPicPr>
          <p:nvPr/>
        </p:nvPicPr>
        <p:blipFill>
          <a:blip r:embed="rId6"/>
          <a:stretch>
            <a:fillRect/>
          </a:stretch>
        </p:blipFill>
        <p:spPr>
          <a:xfrm>
            <a:off x="2816574" y="5086494"/>
            <a:ext cx="1982639" cy="1076604"/>
          </a:xfrm>
          <a:prstGeom prst="rect">
            <a:avLst/>
          </a:prstGeom>
          <a:effectLst>
            <a:softEdge rad="63500"/>
          </a:effectLst>
        </p:spPr>
      </p:pic>
      <p:sp>
        <p:nvSpPr>
          <p:cNvPr id="17" name="Title 1">
            <a:extLst>
              <a:ext uri="{FF2B5EF4-FFF2-40B4-BE49-F238E27FC236}">
                <a16:creationId xmlns:a16="http://schemas.microsoft.com/office/drawing/2014/main" id="{91477AA6-0C99-DB97-907A-4F4AC40923A3}"/>
              </a:ext>
            </a:extLst>
          </p:cNvPr>
          <p:cNvSpPr txBox="1">
            <a:spLocks/>
          </p:cNvSpPr>
          <p:nvPr/>
        </p:nvSpPr>
        <p:spPr bwMode="gray">
          <a:xfrm>
            <a:off x="297052" y="2319269"/>
            <a:ext cx="11894948" cy="41428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buClr>
                <a:schemeClr val="accent1"/>
              </a:buClr>
              <a:buSzPct val="80000"/>
            </a:pPr>
            <a:r>
              <a:rPr lang="en-US" sz="1900" cap="all" dirty="0">
                <a:solidFill>
                  <a:schemeClr val="accent1">
                    <a:lumMod val="60000"/>
                    <a:lumOff val="40000"/>
                  </a:schemeClr>
                </a:solidFill>
                <a:latin typeface="+mn-lt"/>
                <a:ea typeface="+mn-ea"/>
                <a:cs typeface="+mn-cs"/>
              </a:rPr>
              <a:t>Booster Club helps organize and manage concert fundraisers to support our athletes</a:t>
            </a:r>
          </a:p>
        </p:txBody>
      </p:sp>
      <p:sp>
        <p:nvSpPr>
          <p:cNvPr id="19" name="TextBox 18">
            <a:extLst>
              <a:ext uri="{FF2B5EF4-FFF2-40B4-BE49-F238E27FC236}">
                <a16:creationId xmlns:a16="http://schemas.microsoft.com/office/drawing/2014/main" id="{1EEEA2C8-222C-F7F5-BF81-00D927E6BA99}"/>
              </a:ext>
            </a:extLst>
          </p:cNvPr>
          <p:cNvSpPr txBox="1"/>
          <p:nvPr/>
        </p:nvSpPr>
        <p:spPr>
          <a:xfrm>
            <a:off x="1002224" y="6437045"/>
            <a:ext cx="4179228" cy="369332"/>
          </a:xfrm>
          <a:prstGeom prst="rect">
            <a:avLst/>
          </a:prstGeom>
          <a:noFill/>
        </p:spPr>
        <p:txBody>
          <a:bodyPr wrap="square">
            <a:spAutoFit/>
          </a:bodyPr>
          <a:lstStyle/>
          <a:p>
            <a:pPr algn="ctr">
              <a:spcBef>
                <a:spcPts val="1000"/>
              </a:spcBef>
              <a:buClr>
                <a:schemeClr val="accent1"/>
              </a:buClr>
              <a:buSzPct val="80000"/>
            </a:pPr>
            <a:r>
              <a:rPr lang="en-US" b="1" dirty="0">
                <a:solidFill>
                  <a:schemeClr val="accent6">
                    <a:lumMod val="75000"/>
                  </a:schemeClr>
                </a:solidFill>
              </a:rPr>
              <a:t>Let’s go where the music is too loud</a:t>
            </a:r>
            <a:r>
              <a:rPr lang="en-US" sz="1800" b="1" dirty="0">
                <a:solidFill>
                  <a:schemeClr val="accent6">
                    <a:lumMod val="75000"/>
                  </a:schemeClr>
                </a:solidFill>
                <a:latin typeface="+mn-lt"/>
                <a:ea typeface="+mn-ea"/>
                <a:cs typeface="+mn-cs"/>
              </a:rPr>
              <a:t>!</a:t>
            </a:r>
          </a:p>
        </p:txBody>
      </p:sp>
      <p:sp>
        <p:nvSpPr>
          <p:cNvPr id="20" name="TextBox 19">
            <a:extLst>
              <a:ext uri="{FF2B5EF4-FFF2-40B4-BE49-F238E27FC236}">
                <a16:creationId xmlns:a16="http://schemas.microsoft.com/office/drawing/2014/main" id="{9A0C48C6-035F-11CF-22A3-B4F2D4792E6D}"/>
              </a:ext>
            </a:extLst>
          </p:cNvPr>
          <p:cNvSpPr txBox="1"/>
          <p:nvPr/>
        </p:nvSpPr>
        <p:spPr>
          <a:xfrm>
            <a:off x="6919126" y="6436378"/>
            <a:ext cx="4179228" cy="369332"/>
          </a:xfrm>
          <a:prstGeom prst="rect">
            <a:avLst/>
          </a:prstGeom>
          <a:noFill/>
        </p:spPr>
        <p:txBody>
          <a:bodyPr wrap="square">
            <a:spAutoFit/>
          </a:bodyPr>
          <a:lstStyle/>
          <a:p>
            <a:pPr algn="ctr">
              <a:spcBef>
                <a:spcPts val="1000"/>
              </a:spcBef>
              <a:buClr>
                <a:schemeClr val="accent1"/>
              </a:buClr>
              <a:buSzPct val="80000"/>
            </a:pPr>
            <a:r>
              <a:rPr lang="en-US" sz="1800" b="1" dirty="0">
                <a:solidFill>
                  <a:schemeClr val="accent6">
                    <a:lumMod val="75000"/>
                  </a:schemeClr>
                </a:solidFill>
                <a:latin typeface="+mn-lt"/>
                <a:ea typeface="+mn-ea"/>
                <a:cs typeface="+mn-cs"/>
              </a:rPr>
              <a:t>Concert like there’s no tomorrow!</a:t>
            </a:r>
          </a:p>
        </p:txBody>
      </p:sp>
    </p:spTree>
    <p:extLst>
      <p:ext uri="{BB962C8B-B14F-4D97-AF65-F5344CB8AC3E}">
        <p14:creationId xmlns:p14="http://schemas.microsoft.com/office/powerpoint/2010/main" val="291645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4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C209-988B-3904-B9AF-FC67D688DE8B}"/>
              </a:ext>
            </a:extLst>
          </p:cNvPr>
          <p:cNvSpPr>
            <a:spLocks noGrp="1"/>
          </p:cNvSpPr>
          <p:nvPr>
            <p:ph type="title"/>
          </p:nvPr>
        </p:nvSpPr>
        <p:spPr/>
        <p:txBody>
          <a:bodyPr/>
          <a:lstStyle/>
          <a:p>
            <a:r>
              <a:rPr lang="en-US" dirty="0"/>
              <a:t>Concerts, Concerts, Concerts</a:t>
            </a:r>
          </a:p>
        </p:txBody>
      </p:sp>
      <p:sp>
        <p:nvSpPr>
          <p:cNvPr id="3" name="Title 1">
            <a:extLst>
              <a:ext uri="{FF2B5EF4-FFF2-40B4-BE49-F238E27FC236}">
                <a16:creationId xmlns:a16="http://schemas.microsoft.com/office/drawing/2014/main" id="{184DCEA1-F454-6568-5153-BBA57928CE01}"/>
              </a:ext>
            </a:extLst>
          </p:cNvPr>
          <p:cNvSpPr txBox="1">
            <a:spLocks/>
          </p:cNvSpPr>
          <p:nvPr/>
        </p:nvSpPr>
        <p:spPr bwMode="gray">
          <a:xfrm>
            <a:off x="148526" y="2367659"/>
            <a:ext cx="11894948"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buClr>
                <a:schemeClr val="accent1"/>
              </a:buClr>
              <a:buSzPct val="80000"/>
            </a:pPr>
            <a:r>
              <a:rPr lang="en-US" sz="3800" dirty="0">
                <a:solidFill>
                  <a:schemeClr val="accent1">
                    <a:lumMod val="60000"/>
                    <a:lumOff val="40000"/>
                  </a:schemeClr>
                </a:solidFill>
                <a:latin typeface="+mn-lt"/>
                <a:ea typeface="+mn-ea"/>
                <a:cs typeface="+mn-cs"/>
              </a:rPr>
              <a:t>Everyone has their thing; concerts are our thing!</a:t>
            </a:r>
          </a:p>
        </p:txBody>
      </p:sp>
      <p:sp>
        <p:nvSpPr>
          <p:cNvPr id="4" name="Title 1">
            <a:extLst>
              <a:ext uri="{FF2B5EF4-FFF2-40B4-BE49-F238E27FC236}">
                <a16:creationId xmlns:a16="http://schemas.microsoft.com/office/drawing/2014/main" id="{A22B0382-1466-771E-8D04-C9B8E2D6115F}"/>
              </a:ext>
            </a:extLst>
          </p:cNvPr>
          <p:cNvSpPr txBox="1">
            <a:spLocks/>
          </p:cNvSpPr>
          <p:nvPr/>
        </p:nvSpPr>
        <p:spPr bwMode="gray">
          <a:xfrm>
            <a:off x="272512" y="2939013"/>
            <a:ext cx="11770962" cy="5868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rgbClr val="7030A0"/>
                </a:solidFill>
              </a:rPr>
              <a:t>Financial Information to Inform and Encourage Participation</a:t>
            </a:r>
          </a:p>
        </p:txBody>
      </p:sp>
      <p:sp>
        <p:nvSpPr>
          <p:cNvPr id="5" name="Title 1">
            <a:extLst>
              <a:ext uri="{FF2B5EF4-FFF2-40B4-BE49-F238E27FC236}">
                <a16:creationId xmlns:a16="http://schemas.microsoft.com/office/drawing/2014/main" id="{1B751F37-2F67-86EE-062C-CA38269EF845}"/>
              </a:ext>
            </a:extLst>
          </p:cNvPr>
          <p:cNvSpPr txBox="1">
            <a:spLocks/>
          </p:cNvSpPr>
          <p:nvPr/>
        </p:nvSpPr>
        <p:spPr bwMode="gray">
          <a:xfrm>
            <a:off x="272512" y="4231037"/>
            <a:ext cx="11770962" cy="1292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800" b="1" dirty="0">
              <a:solidFill>
                <a:srgbClr val="7030A0"/>
              </a:solidFill>
            </a:endParaRPr>
          </a:p>
        </p:txBody>
      </p:sp>
      <p:sp>
        <p:nvSpPr>
          <p:cNvPr id="7" name="TextBox 6">
            <a:extLst>
              <a:ext uri="{FF2B5EF4-FFF2-40B4-BE49-F238E27FC236}">
                <a16:creationId xmlns:a16="http://schemas.microsoft.com/office/drawing/2014/main" id="{DCDC46F5-9AA0-3EA3-1733-2E53380F2C02}"/>
              </a:ext>
            </a:extLst>
          </p:cNvPr>
          <p:cNvSpPr txBox="1"/>
          <p:nvPr/>
        </p:nvSpPr>
        <p:spPr>
          <a:xfrm>
            <a:off x="7345624" y="5759478"/>
            <a:ext cx="4179228" cy="369332"/>
          </a:xfrm>
          <a:prstGeom prst="rect">
            <a:avLst/>
          </a:prstGeom>
          <a:noFill/>
        </p:spPr>
        <p:txBody>
          <a:bodyPr wrap="square">
            <a:spAutoFit/>
          </a:bodyPr>
          <a:lstStyle/>
          <a:p>
            <a:pPr algn="ctr">
              <a:spcBef>
                <a:spcPts val="1000"/>
              </a:spcBef>
              <a:buClr>
                <a:schemeClr val="accent1"/>
              </a:buClr>
              <a:buSzPct val="80000"/>
            </a:pPr>
            <a:r>
              <a:rPr lang="en-US" sz="1800" b="1" dirty="0">
                <a:solidFill>
                  <a:schemeClr val="accent6">
                    <a:lumMod val="75000"/>
                  </a:schemeClr>
                </a:solidFill>
                <a:latin typeface="+mn-lt"/>
                <a:ea typeface="+mn-ea"/>
                <a:cs typeface="+mn-cs"/>
              </a:rPr>
              <a:t>Get ready to concert ‘til you drop!</a:t>
            </a:r>
          </a:p>
        </p:txBody>
      </p:sp>
      <p:sp>
        <p:nvSpPr>
          <p:cNvPr id="11" name="TextBox 10">
            <a:extLst>
              <a:ext uri="{FF2B5EF4-FFF2-40B4-BE49-F238E27FC236}">
                <a16:creationId xmlns:a16="http://schemas.microsoft.com/office/drawing/2014/main" id="{C73C8EF7-25BE-06A4-45FA-616760B70451}"/>
              </a:ext>
            </a:extLst>
          </p:cNvPr>
          <p:cNvSpPr txBox="1"/>
          <p:nvPr/>
        </p:nvSpPr>
        <p:spPr>
          <a:xfrm>
            <a:off x="148526" y="5759478"/>
            <a:ext cx="4179228" cy="369332"/>
          </a:xfrm>
          <a:prstGeom prst="rect">
            <a:avLst/>
          </a:prstGeom>
          <a:noFill/>
        </p:spPr>
        <p:txBody>
          <a:bodyPr wrap="square">
            <a:spAutoFit/>
          </a:bodyPr>
          <a:lstStyle/>
          <a:p>
            <a:pPr algn="ctr">
              <a:spcBef>
                <a:spcPts val="1000"/>
              </a:spcBef>
              <a:buClr>
                <a:schemeClr val="accent1"/>
              </a:buClr>
              <a:buSzPct val="80000"/>
            </a:pPr>
            <a:r>
              <a:rPr lang="en-US" b="1" dirty="0">
                <a:solidFill>
                  <a:schemeClr val="accent6">
                    <a:lumMod val="75000"/>
                  </a:schemeClr>
                </a:solidFill>
              </a:rPr>
              <a:t>You say music: I say a concert</a:t>
            </a:r>
            <a:r>
              <a:rPr lang="en-US" sz="1800" b="1" dirty="0">
                <a:solidFill>
                  <a:schemeClr val="accent6">
                    <a:lumMod val="75000"/>
                  </a:schemeClr>
                </a:solidFill>
                <a:latin typeface="+mn-lt"/>
                <a:ea typeface="+mn-ea"/>
                <a:cs typeface="+mn-cs"/>
              </a:rPr>
              <a:t>!</a:t>
            </a:r>
          </a:p>
        </p:txBody>
      </p:sp>
    </p:spTree>
    <p:extLst>
      <p:ext uri="{BB962C8B-B14F-4D97-AF65-F5344CB8AC3E}">
        <p14:creationId xmlns:p14="http://schemas.microsoft.com/office/powerpoint/2010/main" val="295763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9BEB9D3-834C-CF83-5713-F62F3D65211C}"/>
              </a:ext>
            </a:extLst>
          </p:cNvPr>
          <p:cNvSpPr>
            <a:spLocks noGrp="1"/>
          </p:cNvSpPr>
          <p:nvPr>
            <p:ph type="title"/>
          </p:nvPr>
        </p:nvSpPr>
        <p:spPr>
          <a:xfrm>
            <a:off x="5695061" y="1241266"/>
            <a:ext cx="5610953" cy="3175751"/>
          </a:xfrm>
        </p:spPr>
        <p:txBody>
          <a:bodyPr vert="horz" lIns="91440" tIns="45720" rIns="91440" bIns="45720" rtlCol="0" anchor="b">
            <a:normAutofit/>
          </a:bodyPr>
          <a:lstStyle/>
          <a:p>
            <a:r>
              <a:rPr lang="en-US" sz="5400" dirty="0"/>
              <a:t>Booster Club Fundraisers/</a:t>
            </a:r>
            <a:br>
              <a:rPr lang="en-US" sz="5400" dirty="0"/>
            </a:br>
            <a:r>
              <a:rPr lang="en-US" sz="5400" dirty="0"/>
              <a:t>Events</a:t>
            </a:r>
          </a:p>
        </p:txBody>
      </p:sp>
      <p:sp>
        <p:nvSpPr>
          <p:cNvPr id="3" name="Title 1">
            <a:extLst>
              <a:ext uri="{FF2B5EF4-FFF2-40B4-BE49-F238E27FC236}">
                <a16:creationId xmlns:a16="http://schemas.microsoft.com/office/drawing/2014/main" id="{C13C5AE4-98F8-DBD3-7016-09126925590E}"/>
              </a:ext>
            </a:extLst>
          </p:cNvPr>
          <p:cNvSpPr txBox="1">
            <a:spLocks/>
          </p:cNvSpPr>
          <p:nvPr/>
        </p:nvSpPr>
        <p:spPr bwMode="gray">
          <a:xfrm>
            <a:off x="5695061" y="4591665"/>
            <a:ext cx="5428551" cy="162232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1800" cap="all" dirty="0">
                <a:solidFill>
                  <a:schemeClr val="accent1">
                    <a:lumMod val="60000"/>
                    <a:lumOff val="40000"/>
                  </a:schemeClr>
                </a:solidFill>
                <a:latin typeface="+mn-lt"/>
                <a:ea typeface="+mn-ea"/>
                <a:cs typeface="+mn-cs"/>
              </a:rPr>
              <a:t>Trivia Night</a:t>
            </a:r>
          </a:p>
        </p:txBody>
      </p:sp>
      <p:grpSp>
        <p:nvGrpSpPr>
          <p:cNvPr id="16" name="Group 15">
            <a:extLst>
              <a:ext uri="{FF2B5EF4-FFF2-40B4-BE49-F238E27FC236}">
                <a16:creationId xmlns:a16="http://schemas.microsoft.com/office/drawing/2014/main" id="{F374EBD7-1B46-4ED9-90D6-A1B39FF264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23335" y="396836"/>
            <a:ext cx="4992157" cy="6058999"/>
            <a:chOff x="6776508" y="396836"/>
            <a:chExt cx="4992157" cy="6058999"/>
          </a:xfrm>
        </p:grpSpPr>
        <p:sp>
          <p:nvSpPr>
            <p:cNvPr id="17" name="Rectangle 16">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7FB59AF4-ED1B-4D96-A1A9-AF52B02AC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9"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5" name="Picture 4" descr="A purple and white poster with text and icons&#10;&#10;Description automatically generated">
            <a:extLst>
              <a:ext uri="{FF2B5EF4-FFF2-40B4-BE49-F238E27FC236}">
                <a16:creationId xmlns:a16="http://schemas.microsoft.com/office/drawing/2014/main" id="{0236617D-BB54-0AD1-8ED1-F55A2F2E03A5}"/>
              </a:ext>
            </a:extLst>
          </p:cNvPr>
          <p:cNvPicPr>
            <a:picLocks noChangeAspect="1"/>
          </p:cNvPicPr>
          <p:nvPr/>
        </p:nvPicPr>
        <p:blipFill>
          <a:blip r:embed="rId3">
            <a:extLst>
              <a:ext uri="{28A0092B-C50C-407E-A947-70E740481C1C}">
                <a14:useLocalDpi xmlns:a14="http://schemas.microsoft.com/office/drawing/2010/main" val="0"/>
              </a:ext>
            </a:extLst>
          </a:blip>
          <a:srcRect l="2018" r="1" b="1"/>
          <a:stretch/>
        </p:blipFill>
        <p:spPr>
          <a:xfrm>
            <a:off x="1109764" y="1114621"/>
            <a:ext cx="3526244"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59165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8ECF9C24-A163-5C42-D8C6-2207C7420209}"/>
              </a:ext>
            </a:extLst>
          </p:cNvPr>
          <p:cNvSpPr>
            <a:spLocks noGrp="1"/>
          </p:cNvSpPr>
          <p:nvPr>
            <p:ph type="title"/>
          </p:nvPr>
        </p:nvSpPr>
        <p:spPr>
          <a:xfrm>
            <a:off x="849160" y="898902"/>
            <a:ext cx="4551064" cy="3014419"/>
          </a:xfrm>
        </p:spPr>
        <p:txBody>
          <a:bodyPr vert="horz" lIns="91440" tIns="45720" rIns="91440" bIns="45720" rtlCol="0" anchor="b">
            <a:normAutofit/>
          </a:bodyPr>
          <a:lstStyle/>
          <a:p>
            <a:r>
              <a:rPr lang="en-US" sz="5400" dirty="0">
                <a:solidFill>
                  <a:schemeClr val="tx1"/>
                </a:solidFill>
              </a:rPr>
              <a:t>Booster Club Fundraisers/</a:t>
            </a:r>
            <a:br>
              <a:rPr lang="en-US" sz="5400" dirty="0">
                <a:solidFill>
                  <a:schemeClr val="tx1"/>
                </a:solidFill>
              </a:rPr>
            </a:br>
            <a:r>
              <a:rPr lang="en-US" sz="5400" dirty="0">
                <a:solidFill>
                  <a:schemeClr val="tx1"/>
                </a:solidFill>
              </a:rPr>
              <a:t>Events</a:t>
            </a:r>
            <a:endParaRPr lang="en-US" sz="5400" b="0" i="0" kern="1200" dirty="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1">
            <a:extLst>
              <a:ext uri="{FF2B5EF4-FFF2-40B4-BE49-F238E27FC236}">
                <a16:creationId xmlns:a16="http://schemas.microsoft.com/office/drawing/2014/main" id="{D558A6CC-1673-644D-2592-5159F6D7FA9A}"/>
              </a:ext>
            </a:extLst>
          </p:cNvPr>
          <p:cNvSpPr txBox="1">
            <a:spLocks/>
          </p:cNvSpPr>
          <p:nvPr/>
        </p:nvSpPr>
        <p:spPr bwMode="gray">
          <a:xfrm>
            <a:off x="944831" y="3843291"/>
            <a:ext cx="3328808" cy="162232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Clr>
                <a:schemeClr val="accent1"/>
              </a:buClr>
              <a:buSzPct val="80000"/>
            </a:pPr>
            <a:r>
              <a:rPr lang="en-US" sz="1800" cap="all" dirty="0">
                <a:solidFill>
                  <a:schemeClr val="accent1">
                    <a:lumMod val="60000"/>
                    <a:lumOff val="40000"/>
                  </a:schemeClr>
                </a:solidFill>
                <a:latin typeface="+mn-lt"/>
                <a:ea typeface="+mn-ea"/>
                <a:cs typeface="+mn-cs"/>
              </a:rPr>
              <a:t>Showcase </a:t>
            </a:r>
          </a:p>
          <a:p>
            <a:pPr>
              <a:spcBef>
                <a:spcPts val="0"/>
              </a:spcBef>
              <a:buClr>
                <a:schemeClr val="accent1"/>
              </a:buClr>
              <a:buSzPct val="80000"/>
            </a:pPr>
            <a:r>
              <a:rPr lang="en-US" sz="1200" cap="all" dirty="0">
                <a:solidFill>
                  <a:schemeClr val="accent1">
                    <a:lumMod val="60000"/>
                    <a:lumOff val="40000"/>
                  </a:schemeClr>
                </a:solidFill>
                <a:latin typeface="+mn-lt"/>
                <a:ea typeface="+mn-ea"/>
                <a:cs typeface="+mn-cs"/>
              </a:rPr>
              <a:t>(Lesson Raffle &amp; Snack Sales)</a:t>
            </a:r>
          </a:p>
        </p:txBody>
      </p:sp>
      <p:pic>
        <p:nvPicPr>
          <p:cNvPr id="16" name="Picture 15" descr="A white and black ticket&#10;&#10;Description automatically generated">
            <a:extLst>
              <a:ext uri="{FF2B5EF4-FFF2-40B4-BE49-F238E27FC236}">
                <a16:creationId xmlns:a16="http://schemas.microsoft.com/office/drawing/2014/main" id="{29B3F531-FCDF-68F7-6CC1-854CED732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706" y="3007803"/>
            <a:ext cx="2250017" cy="920750"/>
          </a:xfrm>
          <a:prstGeom prst="rect">
            <a:avLst/>
          </a:prstGeom>
        </p:spPr>
      </p:pic>
      <p:pic>
        <p:nvPicPr>
          <p:cNvPr id="19" name="Picture 18" descr="A white and red ticket with black text&#10;&#10;Description automatically generated">
            <a:extLst>
              <a:ext uri="{FF2B5EF4-FFF2-40B4-BE49-F238E27FC236}">
                <a16:creationId xmlns:a16="http://schemas.microsoft.com/office/drawing/2014/main" id="{20C4529F-40C0-D57C-266C-DDD2D137E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896" y="4160215"/>
            <a:ext cx="2235827" cy="922835"/>
          </a:xfrm>
          <a:prstGeom prst="rect">
            <a:avLst/>
          </a:prstGeom>
        </p:spPr>
      </p:pic>
      <p:pic>
        <p:nvPicPr>
          <p:cNvPr id="21" name="Picture 20" descr="A white and blue ticket with black text&#10;&#10;Description automatically generated">
            <a:extLst>
              <a:ext uri="{FF2B5EF4-FFF2-40B4-BE49-F238E27FC236}">
                <a16:creationId xmlns:a16="http://schemas.microsoft.com/office/drawing/2014/main" id="{DDFE7F48-44E9-6E59-F335-29169C23E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2687" y="5271202"/>
            <a:ext cx="2200608" cy="884455"/>
          </a:xfrm>
          <a:prstGeom prst="rect">
            <a:avLst/>
          </a:prstGeom>
        </p:spPr>
      </p:pic>
      <p:pic>
        <p:nvPicPr>
          <p:cNvPr id="23" name="Picture 22" descr="A pink and white ticket&#10;&#10;Description automatically generated">
            <a:extLst>
              <a:ext uri="{FF2B5EF4-FFF2-40B4-BE49-F238E27FC236}">
                <a16:creationId xmlns:a16="http://schemas.microsoft.com/office/drawing/2014/main" id="{12B45D66-79B4-73DA-38A6-EFF3E52AA5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160" y="5250936"/>
            <a:ext cx="2183267" cy="900933"/>
          </a:xfrm>
          <a:prstGeom prst="rect">
            <a:avLst/>
          </a:prstGeom>
        </p:spPr>
      </p:pic>
      <p:pic>
        <p:nvPicPr>
          <p:cNvPr id="25" name="Picture 24" descr="A ticket with a purple border&#10;&#10;Description automatically generated">
            <a:extLst>
              <a:ext uri="{FF2B5EF4-FFF2-40B4-BE49-F238E27FC236}">
                <a16:creationId xmlns:a16="http://schemas.microsoft.com/office/drawing/2014/main" id="{C693A141-E701-616C-F058-73BE03517A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3556" y="1880331"/>
            <a:ext cx="2243167" cy="932254"/>
          </a:xfrm>
          <a:prstGeom prst="rect">
            <a:avLst/>
          </a:prstGeom>
        </p:spPr>
      </p:pic>
      <p:pic>
        <p:nvPicPr>
          <p:cNvPr id="27" name="Picture 26" descr="A green and white ticket with black text&#10;&#10;Description automatically generated">
            <a:extLst>
              <a:ext uri="{FF2B5EF4-FFF2-40B4-BE49-F238E27FC236}">
                <a16:creationId xmlns:a16="http://schemas.microsoft.com/office/drawing/2014/main" id="{02390B5F-C0D6-4361-F48E-87180C05B4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5515" y="791456"/>
            <a:ext cx="2250018" cy="901700"/>
          </a:xfrm>
          <a:prstGeom prst="rect">
            <a:avLst/>
          </a:prstGeom>
        </p:spPr>
      </p:pic>
      <p:pic>
        <p:nvPicPr>
          <p:cNvPr id="29" name="Picture 28" descr="A white and orange ticket with black text&#10;&#10;Description automatically generated">
            <a:extLst>
              <a:ext uri="{FF2B5EF4-FFF2-40B4-BE49-F238E27FC236}">
                <a16:creationId xmlns:a16="http://schemas.microsoft.com/office/drawing/2014/main" id="{11F39EBC-0E52-14F2-3DA5-5A2339D0D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3556" y="5271202"/>
            <a:ext cx="2235827" cy="894761"/>
          </a:xfrm>
          <a:prstGeom prst="rect">
            <a:avLst/>
          </a:prstGeom>
        </p:spPr>
      </p:pic>
      <p:pic>
        <p:nvPicPr>
          <p:cNvPr id="32" name="Picture 31">
            <a:extLst>
              <a:ext uri="{FF2B5EF4-FFF2-40B4-BE49-F238E27FC236}">
                <a16:creationId xmlns:a16="http://schemas.microsoft.com/office/drawing/2014/main" id="{EE86EFD4-7886-9D89-CCA8-5061BAB8E4EA}"/>
              </a:ext>
            </a:extLst>
          </p:cNvPr>
          <p:cNvPicPr>
            <a:picLocks noChangeAspect="1"/>
          </p:cNvPicPr>
          <p:nvPr/>
        </p:nvPicPr>
        <p:blipFill>
          <a:blip r:embed="rId10"/>
          <a:stretch>
            <a:fillRect/>
          </a:stretch>
        </p:blipFill>
        <p:spPr>
          <a:xfrm>
            <a:off x="8244405" y="666390"/>
            <a:ext cx="1970897" cy="1455708"/>
          </a:xfrm>
          <a:prstGeom prst="rect">
            <a:avLst/>
          </a:prstGeom>
        </p:spPr>
      </p:pic>
      <p:pic>
        <p:nvPicPr>
          <p:cNvPr id="34" name="Picture 33">
            <a:extLst>
              <a:ext uri="{FF2B5EF4-FFF2-40B4-BE49-F238E27FC236}">
                <a16:creationId xmlns:a16="http://schemas.microsoft.com/office/drawing/2014/main" id="{D2C293A5-1A48-3D03-0E86-6603DDE1A9A1}"/>
              </a:ext>
            </a:extLst>
          </p:cNvPr>
          <p:cNvPicPr>
            <a:picLocks noChangeAspect="1"/>
          </p:cNvPicPr>
          <p:nvPr/>
        </p:nvPicPr>
        <p:blipFill>
          <a:blip r:embed="rId11"/>
          <a:stretch>
            <a:fillRect/>
          </a:stretch>
        </p:blipFill>
        <p:spPr>
          <a:xfrm>
            <a:off x="8244405" y="2187784"/>
            <a:ext cx="3098435" cy="4020801"/>
          </a:xfrm>
          <a:prstGeom prst="rect">
            <a:avLst/>
          </a:prstGeom>
        </p:spPr>
      </p:pic>
    </p:spTree>
    <p:extLst>
      <p:ext uri="{BB962C8B-B14F-4D97-AF65-F5344CB8AC3E}">
        <p14:creationId xmlns:p14="http://schemas.microsoft.com/office/powerpoint/2010/main" val="10400128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8ECF9C24-A163-5C42-D8C6-2207C7420209}"/>
              </a:ext>
            </a:extLst>
          </p:cNvPr>
          <p:cNvSpPr>
            <a:spLocks noGrp="1"/>
          </p:cNvSpPr>
          <p:nvPr>
            <p:ph type="title"/>
          </p:nvPr>
        </p:nvSpPr>
        <p:spPr>
          <a:xfrm>
            <a:off x="849160" y="898902"/>
            <a:ext cx="4551064" cy="3014419"/>
          </a:xfrm>
        </p:spPr>
        <p:txBody>
          <a:bodyPr vert="horz" lIns="91440" tIns="45720" rIns="91440" bIns="45720" rtlCol="0" anchor="b">
            <a:normAutofit/>
          </a:bodyPr>
          <a:lstStyle/>
          <a:p>
            <a:r>
              <a:rPr lang="en-US" sz="5400" dirty="0">
                <a:solidFill>
                  <a:schemeClr val="tx1"/>
                </a:solidFill>
              </a:rPr>
              <a:t>Booster Club Fundraisers/</a:t>
            </a:r>
            <a:br>
              <a:rPr lang="en-US" sz="5400" dirty="0">
                <a:solidFill>
                  <a:schemeClr val="tx1"/>
                </a:solidFill>
              </a:rPr>
            </a:br>
            <a:r>
              <a:rPr lang="en-US" sz="5400" dirty="0">
                <a:solidFill>
                  <a:schemeClr val="tx1"/>
                </a:solidFill>
              </a:rPr>
              <a:t>Events</a:t>
            </a:r>
            <a:endParaRPr lang="en-US" sz="5400" b="0" i="0" kern="1200" dirty="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white and green card with a qr code&#10;&#10;Description automatically generated">
            <a:extLst>
              <a:ext uri="{FF2B5EF4-FFF2-40B4-BE49-F238E27FC236}">
                <a16:creationId xmlns:a16="http://schemas.microsoft.com/office/drawing/2014/main" id="{72563F97-B246-1FF0-CA71-7CCB7A424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305" y="767270"/>
            <a:ext cx="3513483" cy="5323460"/>
          </a:xfrm>
          <a:prstGeom prst="roundRect">
            <a:avLst>
              <a:gd name="adj" fmla="val 1858"/>
            </a:avLst>
          </a:prstGeom>
          <a:effectLst>
            <a:outerShdw blurRad="50800" dist="50800" dir="5400000" algn="tl" rotWithShape="0">
              <a:srgbClr val="000000">
                <a:alpha val="43000"/>
              </a:srgbClr>
            </a:outerShdw>
          </a:effectLst>
        </p:spPr>
      </p:pic>
      <p:sp>
        <p:nvSpPr>
          <p:cNvPr id="7" name="Title 1">
            <a:extLst>
              <a:ext uri="{FF2B5EF4-FFF2-40B4-BE49-F238E27FC236}">
                <a16:creationId xmlns:a16="http://schemas.microsoft.com/office/drawing/2014/main" id="{D558A6CC-1673-644D-2592-5159F6D7FA9A}"/>
              </a:ext>
            </a:extLst>
          </p:cNvPr>
          <p:cNvSpPr txBox="1">
            <a:spLocks/>
          </p:cNvSpPr>
          <p:nvPr/>
        </p:nvSpPr>
        <p:spPr bwMode="gray">
          <a:xfrm>
            <a:off x="944831" y="3843291"/>
            <a:ext cx="3328808" cy="162232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1800" cap="all" dirty="0">
                <a:solidFill>
                  <a:schemeClr val="accent1">
                    <a:lumMod val="60000"/>
                    <a:lumOff val="40000"/>
                  </a:schemeClr>
                </a:solidFill>
                <a:latin typeface="+mn-lt"/>
                <a:ea typeface="+mn-ea"/>
                <a:cs typeface="+mn-cs"/>
              </a:rPr>
              <a:t>Gym Wide Holiday Party</a:t>
            </a:r>
          </a:p>
        </p:txBody>
      </p:sp>
    </p:spTree>
    <p:extLst>
      <p:ext uri="{BB962C8B-B14F-4D97-AF65-F5344CB8AC3E}">
        <p14:creationId xmlns:p14="http://schemas.microsoft.com/office/powerpoint/2010/main" val="20881870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3" name="Rectangle 32">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6" name="Rectangle 35">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5981E05-8610-0212-13AD-DE82A2650F98}"/>
              </a:ext>
            </a:extLst>
          </p:cNvPr>
          <p:cNvSpPr>
            <a:spLocks noGrp="1"/>
          </p:cNvSpPr>
          <p:nvPr>
            <p:ph type="title"/>
          </p:nvPr>
        </p:nvSpPr>
        <p:spPr>
          <a:xfrm>
            <a:off x="4900223" y="5240766"/>
            <a:ext cx="6223389" cy="840340"/>
          </a:xfrm>
        </p:spPr>
        <p:txBody>
          <a:bodyPr vert="horz" lIns="91440" tIns="45720" rIns="91440" bIns="45720" rtlCol="0" anchor="b">
            <a:normAutofit fontScale="90000"/>
          </a:bodyPr>
          <a:lstStyle/>
          <a:p>
            <a:pPr algn="r"/>
            <a:r>
              <a:rPr lang="en-US" sz="5400" b="0" i="0" kern="1200" dirty="0">
                <a:solidFill>
                  <a:schemeClr val="bg2"/>
                </a:solidFill>
                <a:latin typeface="+mj-lt"/>
                <a:ea typeface="+mj-ea"/>
                <a:cs typeface="+mj-cs"/>
              </a:rPr>
              <a:t>Secret Snowman</a:t>
            </a:r>
          </a:p>
        </p:txBody>
      </p:sp>
      <p:pic>
        <p:nvPicPr>
          <p:cNvPr id="4" name="Picture 3" descr="A gift exchange program with text&#10;&#10;Description automatically generated with medium confidence">
            <a:extLst>
              <a:ext uri="{FF2B5EF4-FFF2-40B4-BE49-F238E27FC236}">
                <a16:creationId xmlns:a16="http://schemas.microsoft.com/office/drawing/2014/main" id="{D0B5036F-F117-609F-E7BA-B18DA2D113BE}"/>
              </a:ext>
            </a:extLst>
          </p:cNvPr>
          <p:cNvPicPr>
            <a:picLocks noChangeAspect="1"/>
          </p:cNvPicPr>
          <p:nvPr/>
        </p:nvPicPr>
        <p:blipFill>
          <a:blip r:embed="rId3"/>
          <a:stretch>
            <a:fillRect/>
          </a:stretch>
        </p:blipFill>
        <p:spPr>
          <a:xfrm>
            <a:off x="827329" y="709491"/>
            <a:ext cx="4072893" cy="5376756"/>
          </a:xfrm>
          <a:prstGeom prst="roundRect">
            <a:avLst>
              <a:gd name="adj" fmla="val 1858"/>
            </a:avLst>
          </a:prstGeom>
          <a:effectLst/>
        </p:spPr>
      </p:pic>
      <p:pic>
        <p:nvPicPr>
          <p:cNvPr id="6" name="Picture 5" descr="A questionnaire with snowflakes&#10;&#10;Description automatically generated">
            <a:extLst>
              <a:ext uri="{FF2B5EF4-FFF2-40B4-BE49-F238E27FC236}">
                <a16:creationId xmlns:a16="http://schemas.microsoft.com/office/drawing/2014/main" id="{677184CB-1B7D-EC5C-C076-B9C38FBCF07C}"/>
              </a:ext>
            </a:extLst>
          </p:cNvPr>
          <p:cNvPicPr>
            <a:picLocks noChangeAspect="1"/>
          </p:cNvPicPr>
          <p:nvPr/>
        </p:nvPicPr>
        <p:blipFill>
          <a:blip r:embed="rId4"/>
          <a:stretch>
            <a:fillRect/>
          </a:stretch>
        </p:blipFill>
        <p:spPr>
          <a:xfrm>
            <a:off x="6096000" y="1987705"/>
            <a:ext cx="3975986" cy="2882590"/>
          </a:xfrm>
          <a:prstGeom prst="roundRect">
            <a:avLst>
              <a:gd name="adj" fmla="val 1858"/>
            </a:avLst>
          </a:prstGeom>
          <a:effectLst/>
        </p:spPr>
      </p:pic>
    </p:spTree>
    <p:extLst>
      <p:ext uri="{BB962C8B-B14F-4D97-AF65-F5344CB8AC3E}">
        <p14:creationId xmlns:p14="http://schemas.microsoft.com/office/powerpoint/2010/main" val="725670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4" name="Rectangle 33">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2135656-BA88-D2C2-7621-A5A42AB4808D}"/>
              </a:ext>
            </a:extLst>
          </p:cNvPr>
          <p:cNvSpPr>
            <a:spLocks noGrp="1"/>
          </p:cNvSpPr>
          <p:nvPr>
            <p:ph type="title"/>
          </p:nvPr>
        </p:nvSpPr>
        <p:spPr>
          <a:xfrm>
            <a:off x="7888637" y="1277653"/>
            <a:ext cx="3456122" cy="3117366"/>
          </a:xfrm>
        </p:spPr>
        <p:txBody>
          <a:bodyPr vert="horz" lIns="91440" tIns="45720" rIns="91440" bIns="45720" rtlCol="0" anchor="b">
            <a:normAutofit/>
          </a:bodyPr>
          <a:lstStyle/>
          <a:p>
            <a:pPr>
              <a:lnSpc>
                <a:spcPct val="90000"/>
              </a:lnSpc>
            </a:pPr>
            <a:r>
              <a:rPr lang="en-US" sz="4400" dirty="0"/>
              <a:t>Booster Club Fundraisers/</a:t>
            </a:r>
            <a:br>
              <a:rPr lang="en-US" sz="4400" dirty="0"/>
            </a:br>
            <a:r>
              <a:rPr lang="en-US" sz="4400" dirty="0"/>
              <a:t>Events</a:t>
            </a:r>
            <a:endParaRPr lang="en-US" sz="4200" b="0" i="0" kern="1200" dirty="0">
              <a:solidFill>
                <a:schemeClr val="bg2"/>
              </a:solidFill>
              <a:latin typeface="+mj-lt"/>
              <a:ea typeface="+mj-ea"/>
              <a:cs typeface="+mj-cs"/>
            </a:endParaRPr>
          </a:p>
        </p:txBody>
      </p:sp>
      <p:sp>
        <p:nvSpPr>
          <p:cNvPr id="5" name="Title 1">
            <a:extLst>
              <a:ext uri="{FF2B5EF4-FFF2-40B4-BE49-F238E27FC236}">
                <a16:creationId xmlns:a16="http://schemas.microsoft.com/office/drawing/2014/main" id="{A43F3EF7-64DC-A52E-0B4A-BE92A1D65728}"/>
              </a:ext>
            </a:extLst>
          </p:cNvPr>
          <p:cNvSpPr txBox="1">
            <a:spLocks/>
          </p:cNvSpPr>
          <p:nvPr/>
        </p:nvSpPr>
        <p:spPr bwMode="gray">
          <a:xfrm>
            <a:off x="8160773" y="4591665"/>
            <a:ext cx="3020134" cy="9855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1800" b="0" i="0" kern="1200" cap="all" dirty="0">
                <a:solidFill>
                  <a:schemeClr val="accent1">
                    <a:lumMod val="60000"/>
                    <a:lumOff val="40000"/>
                  </a:schemeClr>
                </a:solidFill>
                <a:latin typeface="+mn-lt"/>
                <a:ea typeface="+mn-ea"/>
                <a:cs typeface="+mn-cs"/>
              </a:rPr>
              <a:t>Superbowl Squares</a:t>
            </a:r>
          </a:p>
        </p:txBody>
      </p:sp>
      <p:sp>
        <p:nvSpPr>
          <p:cNvPr id="36" name="Rectangle 35">
            <a:extLst>
              <a:ext uri="{FF2B5EF4-FFF2-40B4-BE49-F238E27FC236}">
                <a16:creationId xmlns:a16="http://schemas.microsoft.com/office/drawing/2014/main" id="{2CE4F249-AC71-406E-8410-03E1C8809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62" y="1113062"/>
            <a:ext cx="6470908" cy="4628759"/>
          </a:xfrm>
          <a:prstGeom prst="rect">
            <a:avLst/>
          </a:prstGeom>
          <a:solidFill>
            <a:srgbClr val="FFFFFE"/>
          </a:solidFill>
          <a:ln w="15875">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ports field with a list of prices&#10;&#10;Description automatically generated with medium confidence">
            <a:extLst>
              <a:ext uri="{FF2B5EF4-FFF2-40B4-BE49-F238E27FC236}">
                <a16:creationId xmlns:a16="http://schemas.microsoft.com/office/drawing/2014/main" id="{2F0CEAC8-7A98-245F-EDFB-352EA0BDF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80" y="1277653"/>
            <a:ext cx="2966708" cy="4299576"/>
          </a:xfrm>
          <a:prstGeom prst="roundRect">
            <a:avLst>
              <a:gd name="adj" fmla="val 1858"/>
            </a:avLst>
          </a:prstGeom>
          <a:effectLst/>
        </p:spPr>
      </p:pic>
      <p:pic>
        <p:nvPicPr>
          <p:cNvPr id="7" name="Picture 6" descr="A black and white advertisement with a helmet&#10;&#10;Description automatically generated">
            <a:extLst>
              <a:ext uri="{FF2B5EF4-FFF2-40B4-BE49-F238E27FC236}">
                <a16:creationId xmlns:a16="http://schemas.microsoft.com/office/drawing/2014/main" id="{5B0E7979-0AB3-6E33-9F42-D96E29296225}"/>
              </a:ext>
            </a:extLst>
          </p:cNvPr>
          <p:cNvPicPr>
            <a:picLocks noChangeAspect="1"/>
          </p:cNvPicPr>
          <p:nvPr/>
        </p:nvPicPr>
        <p:blipFill>
          <a:blip r:embed="rId4"/>
          <a:stretch>
            <a:fillRect/>
          </a:stretch>
        </p:blipFill>
        <p:spPr>
          <a:xfrm>
            <a:off x="4420905" y="1670233"/>
            <a:ext cx="2996039" cy="3514415"/>
          </a:xfrm>
          <a:prstGeom prst="roundRect">
            <a:avLst>
              <a:gd name="adj" fmla="val 1858"/>
            </a:avLst>
          </a:prstGeom>
          <a:effectLst/>
        </p:spPr>
      </p:pic>
    </p:spTree>
    <p:extLst>
      <p:ext uri="{BB962C8B-B14F-4D97-AF65-F5344CB8AC3E}">
        <p14:creationId xmlns:p14="http://schemas.microsoft.com/office/powerpoint/2010/main" val="17998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4" name="Rectangle 33">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2135656-BA88-D2C2-7621-A5A42AB4808D}"/>
              </a:ext>
            </a:extLst>
          </p:cNvPr>
          <p:cNvSpPr>
            <a:spLocks noGrp="1"/>
          </p:cNvSpPr>
          <p:nvPr>
            <p:ph type="title"/>
          </p:nvPr>
        </p:nvSpPr>
        <p:spPr>
          <a:xfrm>
            <a:off x="7888637" y="1277653"/>
            <a:ext cx="3456122" cy="3117366"/>
          </a:xfrm>
        </p:spPr>
        <p:txBody>
          <a:bodyPr vert="horz" lIns="91440" tIns="45720" rIns="91440" bIns="45720" rtlCol="0" anchor="b">
            <a:normAutofit/>
          </a:bodyPr>
          <a:lstStyle/>
          <a:p>
            <a:pPr>
              <a:lnSpc>
                <a:spcPct val="90000"/>
              </a:lnSpc>
            </a:pPr>
            <a:r>
              <a:rPr lang="en-US" sz="4400" dirty="0"/>
              <a:t>Booster Club Fundraisers/</a:t>
            </a:r>
            <a:br>
              <a:rPr lang="en-US" sz="4400" dirty="0"/>
            </a:br>
            <a:r>
              <a:rPr lang="en-US" sz="4400" dirty="0"/>
              <a:t>Events</a:t>
            </a:r>
            <a:endParaRPr lang="en-US" sz="4200" b="0" i="0" kern="1200" dirty="0">
              <a:solidFill>
                <a:schemeClr val="bg2"/>
              </a:solidFill>
              <a:latin typeface="+mj-lt"/>
              <a:ea typeface="+mj-ea"/>
              <a:cs typeface="+mj-cs"/>
            </a:endParaRPr>
          </a:p>
        </p:txBody>
      </p:sp>
      <p:sp>
        <p:nvSpPr>
          <p:cNvPr id="5" name="Title 1">
            <a:extLst>
              <a:ext uri="{FF2B5EF4-FFF2-40B4-BE49-F238E27FC236}">
                <a16:creationId xmlns:a16="http://schemas.microsoft.com/office/drawing/2014/main" id="{A43F3EF7-64DC-A52E-0B4A-BE92A1D65728}"/>
              </a:ext>
            </a:extLst>
          </p:cNvPr>
          <p:cNvSpPr txBox="1">
            <a:spLocks/>
          </p:cNvSpPr>
          <p:nvPr/>
        </p:nvSpPr>
        <p:spPr bwMode="gray">
          <a:xfrm>
            <a:off x="8160773" y="4591665"/>
            <a:ext cx="3020134" cy="9855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1800" b="0" i="0" kern="1200" cap="all" dirty="0">
                <a:solidFill>
                  <a:schemeClr val="accent1">
                    <a:lumMod val="60000"/>
                    <a:lumOff val="40000"/>
                  </a:schemeClr>
                </a:solidFill>
                <a:latin typeface="+mn-lt"/>
                <a:ea typeface="+mn-ea"/>
                <a:cs typeface="+mn-cs"/>
              </a:rPr>
              <a:t>Support My Squad</a:t>
            </a:r>
          </a:p>
        </p:txBody>
      </p:sp>
      <p:sp>
        <p:nvSpPr>
          <p:cNvPr id="36" name="Rectangle 35">
            <a:extLst>
              <a:ext uri="{FF2B5EF4-FFF2-40B4-BE49-F238E27FC236}">
                <a16:creationId xmlns:a16="http://schemas.microsoft.com/office/drawing/2014/main" id="{2CE4F249-AC71-406E-8410-03E1C8809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62" y="1113062"/>
            <a:ext cx="6470908" cy="4628759"/>
          </a:xfrm>
          <a:prstGeom prst="rect">
            <a:avLst/>
          </a:prstGeom>
          <a:solidFill>
            <a:srgbClr val="FFFFFE"/>
          </a:solidFill>
          <a:ln w="15875">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text&#10;&#10;Description automatically generated">
            <a:extLst>
              <a:ext uri="{FF2B5EF4-FFF2-40B4-BE49-F238E27FC236}">
                <a16:creationId xmlns:a16="http://schemas.microsoft.com/office/drawing/2014/main" id="{ECE03990-2A48-E6A6-DFCC-CD56070C5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27" y="1620595"/>
            <a:ext cx="6315915" cy="3524842"/>
          </a:xfrm>
          <a:prstGeom prst="rect">
            <a:avLst/>
          </a:prstGeom>
        </p:spPr>
      </p:pic>
    </p:spTree>
    <p:extLst>
      <p:ext uri="{BB962C8B-B14F-4D97-AF65-F5344CB8AC3E}">
        <p14:creationId xmlns:p14="http://schemas.microsoft.com/office/powerpoint/2010/main" val="33429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2" name="Rectangle 41">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3"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5" name="Rectangle 44">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2135656-BA88-D2C2-7621-A5A42AB4808D}"/>
              </a:ext>
            </a:extLst>
          </p:cNvPr>
          <p:cNvSpPr>
            <a:spLocks noGrp="1"/>
          </p:cNvSpPr>
          <p:nvPr>
            <p:ph type="title"/>
          </p:nvPr>
        </p:nvSpPr>
        <p:spPr>
          <a:xfrm>
            <a:off x="8160773" y="1277653"/>
            <a:ext cx="3020133" cy="3117366"/>
          </a:xfrm>
        </p:spPr>
        <p:txBody>
          <a:bodyPr vert="horz" lIns="91440" tIns="45720" rIns="91440" bIns="45720" rtlCol="0" anchor="b">
            <a:normAutofit/>
          </a:bodyPr>
          <a:lstStyle/>
          <a:p>
            <a:pPr>
              <a:lnSpc>
                <a:spcPct val="90000"/>
              </a:lnSpc>
            </a:pPr>
            <a:r>
              <a:rPr lang="en-US" sz="3800" b="0" i="0" kern="1200" dirty="0">
                <a:solidFill>
                  <a:schemeClr val="bg2"/>
                </a:solidFill>
                <a:latin typeface="+mj-lt"/>
                <a:ea typeface="+mj-ea"/>
                <a:cs typeface="+mj-cs"/>
              </a:rPr>
              <a:t>Booster Club Fundraisers/</a:t>
            </a:r>
            <a:br>
              <a:rPr lang="en-US" sz="3800" b="0" i="0" kern="1200" dirty="0">
                <a:solidFill>
                  <a:schemeClr val="bg2"/>
                </a:solidFill>
                <a:latin typeface="+mj-lt"/>
                <a:ea typeface="+mj-ea"/>
                <a:cs typeface="+mj-cs"/>
              </a:rPr>
            </a:br>
            <a:r>
              <a:rPr lang="en-US" sz="3800" b="0" i="0" kern="1200" dirty="0">
                <a:solidFill>
                  <a:schemeClr val="bg2"/>
                </a:solidFill>
                <a:latin typeface="+mj-lt"/>
                <a:ea typeface="+mj-ea"/>
                <a:cs typeface="+mj-cs"/>
              </a:rPr>
              <a:t>Events</a:t>
            </a:r>
          </a:p>
        </p:txBody>
      </p:sp>
      <p:sp>
        <p:nvSpPr>
          <p:cNvPr id="5" name="Title 1">
            <a:extLst>
              <a:ext uri="{FF2B5EF4-FFF2-40B4-BE49-F238E27FC236}">
                <a16:creationId xmlns:a16="http://schemas.microsoft.com/office/drawing/2014/main" id="{A43F3EF7-64DC-A52E-0B4A-BE92A1D65728}"/>
              </a:ext>
            </a:extLst>
          </p:cNvPr>
          <p:cNvSpPr txBox="1">
            <a:spLocks/>
          </p:cNvSpPr>
          <p:nvPr/>
        </p:nvSpPr>
        <p:spPr bwMode="gray">
          <a:xfrm>
            <a:off x="8160773" y="4591665"/>
            <a:ext cx="3020134" cy="9855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1800" b="0" i="0" kern="1200" cap="all" dirty="0">
                <a:solidFill>
                  <a:schemeClr val="accent1">
                    <a:lumMod val="60000"/>
                    <a:lumOff val="40000"/>
                  </a:schemeClr>
                </a:solidFill>
                <a:latin typeface="+mn-lt"/>
                <a:ea typeface="+mn-ea"/>
                <a:cs typeface="+mn-cs"/>
              </a:rPr>
              <a:t>Dine-IN or TO-GO</a:t>
            </a:r>
          </a:p>
        </p:txBody>
      </p:sp>
      <p:sp>
        <p:nvSpPr>
          <p:cNvPr id="47" name="Rectangle 46">
            <a:extLst>
              <a:ext uri="{FF2B5EF4-FFF2-40B4-BE49-F238E27FC236}">
                <a16:creationId xmlns:a16="http://schemas.microsoft.com/office/drawing/2014/main" id="{2CE4F249-AC71-406E-8410-03E1C8809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62" y="1113062"/>
            <a:ext cx="6470908" cy="4628759"/>
          </a:xfrm>
          <a:prstGeom prst="rect">
            <a:avLst/>
          </a:prstGeom>
          <a:solidFill>
            <a:srgbClr val="FFFFFE"/>
          </a:solidFill>
          <a:ln w="15875">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007C4C-FC91-9CB8-E5A0-84A7F9B1010F}"/>
              </a:ext>
            </a:extLst>
          </p:cNvPr>
          <p:cNvPicPr>
            <a:picLocks noChangeAspect="1"/>
          </p:cNvPicPr>
          <p:nvPr/>
        </p:nvPicPr>
        <p:blipFill>
          <a:blip r:embed="rId3"/>
          <a:stretch>
            <a:fillRect/>
          </a:stretch>
        </p:blipFill>
        <p:spPr>
          <a:xfrm>
            <a:off x="1273488" y="1602553"/>
            <a:ext cx="2983692" cy="3649776"/>
          </a:xfrm>
          <a:prstGeom prst="roundRect">
            <a:avLst>
              <a:gd name="adj" fmla="val 1858"/>
            </a:avLst>
          </a:prstGeom>
          <a:effectLst/>
        </p:spPr>
      </p:pic>
      <p:pic>
        <p:nvPicPr>
          <p:cNvPr id="10" name="Picture 9">
            <a:extLst>
              <a:ext uri="{FF2B5EF4-FFF2-40B4-BE49-F238E27FC236}">
                <a16:creationId xmlns:a16="http://schemas.microsoft.com/office/drawing/2014/main" id="{C70C8636-617F-9B94-03E5-D059F3CCCCEE}"/>
              </a:ext>
            </a:extLst>
          </p:cNvPr>
          <p:cNvPicPr>
            <a:picLocks noChangeAspect="1"/>
          </p:cNvPicPr>
          <p:nvPr/>
        </p:nvPicPr>
        <p:blipFill>
          <a:blip r:embed="rId4"/>
          <a:stretch>
            <a:fillRect/>
          </a:stretch>
        </p:blipFill>
        <p:spPr>
          <a:xfrm>
            <a:off x="4420905" y="2420023"/>
            <a:ext cx="2996039" cy="2014836"/>
          </a:xfrm>
          <a:prstGeom prst="roundRect">
            <a:avLst>
              <a:gd name="adj" fmla="val 1858"/>
            </a:avLst>
          </a:prstGeom>
          <a:effectLst/>
        </p:spPr>
      </p:pic>
      <p:sp>
        <p:nvSpPr>
          <p:cNvPr id="13" name="Title 1">
            <a:extLst>
              <a:ext uri="{FF2B5EF4-FFF2-40B4-BE49-F238E27FC236}">
                <a16:creationId xmlns:a16="http://schemas.microsoft.com/office/drawing/2014/main" id="{7F8C45F1-9FCF-9F0B-64FF-D2D63B61B9DF}"/>
              </a:ext>
            </a:extLst>
          </p:cNvPr>
          <p:cNvSpPr txBox="1">
            <a:spLocks/>
          </p:cNvSpPr>
          <p:nvPr/>
        </p:nvSpPr>
        <p:spPr bwMode="gray">
          <a:xfrm>
            <a:off x="4420904" y="4591665"/>
            <a:ext cx="2996039" cy="391040"/>
          </a:xfrm>
          <a:custGeom>
            <a:avLst/>
            <a:gdLst>
              <a:gd name="connsiteX0" fmla="*/ 0 w 2996039"/>
              <a:gd name="connsiteY0" fmla="*/ 0 h 391040"/>
              <a:gd name="connsiteX1" fmla="*/ 569247 w 2996039"/>
              <a:gd name="connsiteY1" fmla="*/ 0 h 391040"/>
              <a:gd name="connsiteX2" fmla="*/ 1168455 w 2996039"/>
              <a:gd name="connsiteY2" fmla="*/ 0 h 391040"/>
              <a:gd name="connsiteX3" fmla="*/ 1797623 w 2996039"/>
              <a:gd name="connsiteY3" fmla="*/ 0 h 391040"/>
              <a:gd name="connsiteX4" fmla="*/ 2426792 w 2996039"/>
              <a:gd name="connsiteY4" fmla="*/ 0 h 391040"/>
              <a:gd name="connsiteX5" fmla="*/ 2996039 w 2996039"/>
              <a:gd name="connsiteY5" fmla="*/ 0 h 391040"/>
              <a:gd name="connsiteX6" fmla="*/ 2996039 w 2996039"/>
              <a:gd name="connsiteY6" fmla="*/ 391040 h 391040"/>
              <a:gd name="connsiteX7" fmla="*/ 2336910 w 2996039"/>
              <a:gd name="connsiteY7" fmla="*/ 391040 h 391040"/>
              <a:gd name="connsiteX8" fmla="*/ 1677782 w 2996039"/>
              <a:gd name="connsiteY8" fmla="*/ 391040 h 391040"/>
              <a:gd name="connsiteX9" fmla="*/ 1078574 w 2996039"/>
              <a:gd name="connsiteY9" fmla="*/ 391040 h 391040"/>
              <a:gd name="connsiteX10" fmla="*/ 0 w 2996039"/>
              <a:gd name="connsiteY10" fmla="*/ 391040 h 391040"/>
              <a:gd name="connsiteX11" fmla="*/ 0 w 2996039"/>
              <a:gd name="connsiteY11" fmla="*/ 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6039" h="391040" fill="none" extrusionOk="0">
                <a:moveTo>
                  <a:pt x="0" y="0"/>
                </a:moveTo>
                <a:cubicBezTo>
                  <a:pt x="216660" y="2413"/>
                  <a:pt x="287280" y="16993"/>
                  <a:pt x="569247" y="0"/>
                </a:cubicBezTo>
                <a:cubicBezTo>
                  <a:pt x="851214" y="-16993"/>
                  <a:pt x="898620" y="-5312"/>
                  <a:pt x="1168455" y="0"/>
                </a:cubicBezTo>
                <a:cubicBezTo>
                  <a:pt x="1438290" y="5312"/>
                  <a:pt x="1652703" y="18805"/>
                  <a:pt x="1797623" y="0"/>
                </a:cubicBezTo>
                <a:cubicBezTo>
                  <a:pt x="1942543" y="-18805"/>
                  <a:pt x="2269095" y="20555"/>
                  <a:pt x="2426792" y="0"/>
                </a:cubicBezTo>
                <a:cubicBezTo>
                  <a:pt x="2584489" y="-20555"/>
                  <a:pt x="2832546" y="-12804"/>
                  <a:pt x="2996039" y="0"/>
                </a:cubicBezTo>
                <a:cubicBezTo>
                  <a:pt x="2977094" y="102013"/>
                  <a:pt x="2987096" y="302012"/>
                  <a:pt x="2996039" y="391040"/>
                </a:cubicBezTo>
                <a:cubicBezTo>
                  <a:pt x="2836861" y="362679"/>
                  <a:pt x="2538576" y="417829"/>
                  <a:pt x="2336910" y="391040"/>
                </a:cubicBezTo>
                <a:cubicBezTo>
                  <a:pt x="2135244" y="364251"/>
                  <a:pt x="1828363" y="399099"/>
                  <a:pt x="1677782" y="391040"/>
                </a:cubicBezTo>
                <a:cubicBezTo>
                  <a:pt x="1527201" y="382981"/>
                  <a:pt x="1312729" y="392160"/>
                  <a:pt x="1078574" y="391040"/>
                </a:cubicBezTo>
                <a:cubicBezTo>
                  <a:pt x="844419" y="389920"/>
                  <a:pt x="391425" y="395138"/>
                  <a:pt x="0" y="391040"/>
                </a:cubicBezTo>
                <a:cubicBezTo>
                  <a:pt x="-4503" y="279627"/>
                  <a:pt x="9815" y="136145"/>
                  <a:pt x="0" y="0"/>
                </a:cubicBezTo>
                <a:close/>
              </a:path>
              <a:path w="2996039" h="391040" stroke="0" extrusionOk="0">
                <a:moveTo>
                  <a:pt x="0" y="0"/>
                </a:moveTo>
                <a:cubicBezTo>
                  <a:pt x="179614" y="-6057"/>
                  <a:pt x="365788" y="-20226"/>
                  <a:pt x="569247" y="0"/>
                </a:cubicBezTo>
                <a:cubicBezTo>
                  <a:pt x="772706" y="20226"/>
                  <a:pt x="851907" y="23451"/>
                  <a:pt x="1078574" y="0"/>
                </a:cubicBezTo>
                <a:cubicBezTo>
                  <a:pt x="1305241" y="-23451"/>
                  <a:pt x="1420521" y="17637"/>
                  <a:pt x="1737703" y="0"/>
                </a:cubicBezTo>
                <a:cubicBezTo>
                  <a:pt x="2054885" y="-17637"/>
                  <a:pt x="2169837" y="16432"/>
                  <a:pt x="2306950" y="0"/>
                </a:cubicBezTo>
                <a:cubicBezTo>
                  <a:pt x="2444063" y="-16432"/>
                  <a:pt x="2794177" y="15153"/>
                  <a:pt x="2996039" y="0"/>
                </a:cubicBezTo>
                <a:cubicBezTo>
                  <a:pt x="2981360" y="110810"/>
                  <a:pt x="2998894" y="210854"/>
                  <a:pt x="2996039" y="391040"/>
                </a:cubicBezTo>
                <a:cubicBezTo>
                  <a:pt x="2745944" y="419113"/>
                  <a:pt x="2629228" y="392689"/>
                  <a:pt x="2396831" y="391040"/>
                </a:cubicBezTo>
                <a:cubicBezTo>
                  <a:pt x="2164434" y="389391"/>
                  <a:pt x="1938176" y="394290"/>
                  <a:pt x="1737703" y="391040"/>
                </a:cubicBezTo>
                <a:cubicBezTo>
                  <a:pt x="1537230" y="387790"/>
                  <a:pt x="1476897" y="378592"/>
                  <a:pt x="1228376" y="391040"/>
                </a:cubicBezTo>
                <a:cubicBezTo>
                  <a:pt x="979855" y="403488"/>
                  <a:pt x="874488" y="372029"/>
                  <a:pt x="629168" y="391040"/>
                </a:cubicBezTo>
                <a:cubicBezTo>
                  <a:pt x="383848" y="410051"/>
                  <a:pt x="245310" y="387959"/>
                  <a:pt x="0" y="391040"/>
                </a:cubicBezTo>
                <a:cubicBezTo>
                  <a:pt x="18298" y="212788"/>
                  <a:pt x="145" y="131115"/>
                  <a:pt x="0" y="0"/>
                </a:cubicBezTo>
                <a:close/>
              </a:path>
            </a:pathLst>
          </a:custGeom>
          <a:ln w="28575">
            <a:solidFill>
              <a:srgbClr val="4C104B"/>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buClr>
                <a:schemeClr val="accent1"/>
              </a:buClr>
              <a:buSzPct val="80000"/>
            </a:pPr>
            <a:r>
              <a:rPr lang="en-US" sz="1600" b="0" i="0" kern="1200" cap="all" dirty="0">
                <a:solidFill>
                  <a:srgbClr val="C00000"/>
                </a:solidFill>
                <a:latin typeface="Gill Sans Ultra Bold Condensed" panose="020B0A06020104020203" pitchFamily="34" charset="0"/>
                <a:ea typeface="+mn-ea"/>
                <a:cs typeface="+mn-cs"/>
              </a:rPr>
              <a:t>5% </a:t>
            </a:r>
            <a:r>
              <a:rPr lang="en-US" sz="1600" b="0" i="0" kern="1200" dirty="0">
                <a:solidFill>
                  <a:srgbClr val="C00000"/>
                </a:solidFill>
                <a:latin typeface="Gill Sans Ultra Bold Condensed" panose="020B0A06020104020203" pitchFamily="34" charset="0"/>
                <a:ea typeface="+mn-ea"/>
                <a:cs typeface="+mn-cs"/>
              </a:rPr>
              <a:t>of sales from open to close</a:t>
            </a:r>
            <a:endParaRPr lang="en-US" sz="1600" b="0" i="0" kern="1200" cap="all" dirty="0">
              <a:solidFill>
                <a:srgbClr val="C00000"/>
              </a:solidFill>
              <a:latin typeface="Gill Sans Ultra Bold Condensed" panose="020B0A06020104020203" pitchFamily="34" charset="0"/>
              <a:ea typeface="+mn-ea"/>
              <a:cs typeface="+mn-cs"/>
            </a:endParaRPr>
          </a:p>
        </p:txBody>
      </p:sp>
      <p:sp>
        <p:nvSpPr>
          <p:cNvPr id="15" name="TextBox 14">
            <a:extLst>
              <a:ext uri="{FF2B5EF4-FFF2-40B4-BE49-F238E27FC236}">
                <a16:creationId xmlns:a16="http://schemas.microsoft.com/office/drawing/2014/main" id="{53D0D2D4-0421-6A37-0D39-5C73C6D20673}"/>
              </a:ext>
            </a:extLst>
          </p:cNvPr>
          <p:cNvSpPr txBox="1"/>
          <p:nvPr/>
        </p:nvSpPr>
        <p:spPr>
          <a:xfrm>
            <a:off x="4791919" y="4969213"/>
            <a:ext cx="2252062" cy="369332"/>
          </a:xfrm>
          <a:prstGeom prst="rect">
            <a:avLst/>
          </a:prstGeom>
          <a:noFill/>
        </p:spPr>
        <p:txBody>
          <a:bodyPr wrap="square">
            <a:spAutoFit/>
          </a:bodyPr>
          <a:lstStyle/>
          <a:p>
            <a:r>
              <a:rPr lang="en-US" dirty="0">
                <a:solidFill>
                  <a:srgbClr val="C00000"/>
                </a:solidFill>
                <a:latin typeface="Gill Sans Ultra Bold Condensed" panose="020B0A06020104020203" pitchFamily="34" charset="0"/>
                <a:hlinkClick r:id="rId5">
                  <a:extLst>
                    <a:ext uri="{A12FA001-AC4F-418D-AE19-62706E023703}">
                      <ahyp:hlinkClr xmlns:ahyp="http://schemas.microsoft.com/office/drawing/2018/hyperlinkcolor" val="tx"/>
                    </a:ext>
                  </a:extLst>
                </a:hlinkClick>
              </a:rPr>
              <a:t>Home - </a:t>
            </a:r>
            <a:r>
              <a:rPr lang="en-US" dirty="0" err="1">
                <a:solidFill>
                  <a:srgbClr val="C00000"/>
                </a:solidFill>
                <a:latin typeface="Gill Sans Ultra Bold Condensed" panose="020B0A06020104020203" pitchFamily="34" charset="0"/>
                <a:hlinkClick r:id="rId5">
                  <a:extLst>
                    <a:ext uri="{A12FA001-AC4F-418D-AE19-62706E023703}">
                      <ahyp:hlinkClr xmlns:ahyp="http://schemas.microsoft.com/office/drawing/2018/hyperlinkcolor" val="tx"/>
                    </a:ext>
                  </a:extLst>
                </a:hlinkClick>
              </a:rPr>
              <a:t>Tj’s</a:t>
            </a:r>
            <a:r>
              <a:rPr lang="en-US" dirty="0">
                <a:solidFill>
                  <a:srgbClr val="C00000"/>
                </a:solidFill>
                <a:latin typeface="Gill Sans Ultra Bold Condensed" panose="020B0A06020104020203" pitchFamily="34" charset="0"/>
                <a:hlinkClick r:id="rId5">
                  <a:extLst>
                    <a:ext uri="{A12FA001-AC4F-418D-AE19-62706E023703}">
                      <ahyp:hlinkClr xmlns:ahyp="http://schemas.microsoft.com/office/drawing/2018/hyperlinkcolor" val="tx"/>
                    </a:ext>
                  </a:extLst>
                </a:hlinkClick>
              </a:rPr>
              <a:t> Burritos</a:t>
            </a:r>
            <a:endParaRPr lang="en-US" dirty="0">
              <a:solidFill>
                <a:srgbClr val="C00000"/>
              </a:solidFill>
              <a:latin typeface="Gill Sans Ultra Bold Condensed" panose="020B0A06020104020203" pitchFamily="34" charset="0"/>
            </a:endParaRPr>
          </a:p>
        </p:txBody>
      </p:sp>
      <p:sp>
        <p:nvSpPr>
          <p:cNvPr id="17" name="TextBox 16">
            <a:extLst>
              <a:ext uri="{FF2B5EF4-FFF2-40B4-BE49-F238E27FC236}">
                <a16:creationId xmlns:a16="http://schemas.microsoft.com/office/drawing/2014/main" id="{B99B119B-D789-4B68-57C6-25424BBBA3B9}"/>
              </a:ext>
            </a:extLst>
          </p:cNvPr>
          <p:cNvSpPr txBox="1"/>
          <p:nvPr/>
        </p:nvSpPr>
        <p:spPr>
          <a:xfrm>
            <a:off x="4420904" y="2124717"/>
            <a:ext cx="3071727" cy="276999"/>
          </a:xfrm>
          <a:prstGeom prst="rect">
            <a:avLst/>
          </a:prstGeom>
          <a:noFill/>
        </p:spPr>
        <p:txBody>
          <a:bodyPr wrap="square">
            <a:spAutoFit/>
          </a:bodyPr>
          <a:lstStyle/>
          <a:p>
            <a:r>
              <a:rPr lang="en-US" sz="1200" b="0" i="0" dirty="0">
                <a:solidFill>
                  <a:srgbClr val="000000"/>
                </a:solidFill>
                <a:effectLst/>
                <a:latin typeface="Source Serif Pro" panose="020F0502020204030204" pitchFamily="18" charset="0"/>
              </a:rPr>
              <a:t>3 Turkey Hills Rd Suite 3L East Granby, CT</a:t>
            </a:r>
            <a:endParaRPr lang="en-US" sz="1200" dirty="0"/>
          </a:p>
        </p:txBody>
      </p:sp>
      <p:sp>
        <p:nvSpPr>
          <p:cNvPr id="19" name="TextBox 18">
            <a:extLst>
              <a:ext uri="{FF2B5EF4-FFF2-40B4-BE49-F238E27FC236}">
                <a16:creationId xmlns:a16="http://schemas.microsoft.com/office/drawing/2014/main" id="{55A8D107-BE95-484E-EA33-DC1A10DF3577}"/>
              </a:ext>
            </a:extLst>
          </p:cNvPr>
          <p:cNvSpPr txBox="1"/>
          <p:nvPr/>
        </p:nvSpPr>
        <p:spPr>
          <a:xfrm>
            <a:off x="5076945" y="1824854"/>
            <a:ext cx="1485900" cy="369332"/>
          </a:xfrm>
          <a:prstGeom prst="rect">
            <a:avLst/>
          </a:prstGeom>
          <a:noFill/>
        </p:spPr>
        <p:txBody>
          <a:bodyPr wrap="square">
            <a:spAutoFit/>
          </a:bodyPr>
          <a:lstStyle/>
          <a:p>
            <a:r>
              <a:rPr lang="en-US" b="0" i="0" u="sng" dirty="0">
                <a:solidFill>
                  <a:srgbClr val="C00000"/>
                </a:solidFill>
                <a:effectLst/>
                <a:latin typeface="Source Serif Pro" panose="02040603050405020204" pitchFamily="18" charset="0"/>
                <a:hlinkClick r:id="rId6">
                  <a:extLst>
                    <a:ext uri="{A12FA001-AC4F-418D-AE19-62706E023703}">
                      <ahyp:hlinkClr xmlns:ahyp="http://schemas.microsoft.com/office/drawing/2018/hyperlinkcolor" val="tx"/>
                    </a:ext>
                  </a:extLst>
                </a:hlinkClick>
              </a:rPr>
              <a:t>860-413-3473</a:t>
            </a:r>
            <a:endParaRPr lang="en-US" dirty="0">
              <a:solidFill>
                <a:srgbClr val="C00000"/>
              </a:solidFill>
            </a:endParaRPr>
          </a:p>
        </p:txBody>
      </p:sp>
    </p:spTree>
    <p:extLst>
      <p:ext uri="{BB962C8B-B14F-4D97-AF65-F5344CB8AC3E}">
        <p14:creationId xmlns:p14="http://schemas.microsoft.com/office/powerpoint/2010/main" val="386846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2A3C-338C-B193-9F36-BEAE630B5814}"/>
              </a:ext>
            </a:extLst>
          </p:cNvPr>
          <p:cNvSpPr>
            <a:spLocks noGrp="1"/>
          </p:cNvSpPr>
          <p:nvPr>
            <p:ph type="title"/>
          </p:nvPr>
        </p:nvSpPr>
        <p:spPr/>
        <p:txBody>
          <a:bodyPr/>
          <a:lstStyle/>
          <a:p>
            <a:r>
              <a:rPr lang="en-US" dirty="0"/>
              <a:t>Booster Club Meeting Schedule</a:t>
            </a:r>
          </a:p>
        </p:txBody>
      </p:sp>
      <p:sp>
        <p:nvSpPr>
          <p:cNvPr id="4" name="TextBox 3">
            <a:extLst>
              <a:ext uri="{FF2B5EF4-FFF2-40B4-BE49-F238E27FC236}">
                <a16:creationId xmlns:a16="http://schemas.microsoft.com/office/drawing/2014/main" id="{7C701D6F-B0D0-BE5A-F90A-60A9AB83E465}"/>
              </a:ext>
            </a:extLst>
          </p:cNvPr>
          <p:cNvSpPr txBox="1"/>
          <p:nvPr/>
        </p:nvSpPr>
        <p:spPr>
          <a:xfrm>
            <a:off x="895963" y="2614087"/>
            <a:ext cx="3457458" cy="3108543"/>
          </a:xfrm>
          <a:prstGeom prst="rect">
            <a:avLst/>
          </a:prstGeom>
          <a:noFill/>
        </p:spPr>
        <p:txBody>
          <a:bodyPr wrap="square">
            <a:spAutoFit/>
          </a:bodyPr>
          <a:lstStyle/>
          <a:p>
            <a:r>
              <a:rPr lang="en-US" sz="1800" dirty="0">
                <a:solidFill>
                  <a:schemeClr val="tx2"/>
                </a:solidFill>
                <a:effectLst/>
              </a:rPr>
              <a:t>6/13/24 -  Thursday 7p</a:t>
            </a:r>
          </a:p>
          <a:p>
            <a:r>
              <a:rPr lang="en-US" dirty="0">
                <a:solidFill>
                  <a:schemeClr val="tx2"/>
                </a:solidFill>
              </a:rPr>
              <a:t>7/10/24 – Wednesday 7p</a:t>
            </a:r>
          </a:p>
          <a:p>
            <a:r>
              <a:rPr lang="en-US" sz="1800" dirty="0">
                <a:solidFill>
                  <a:schemeClr val="tx2"/>
                </a:solidFill>
                <a:effectLst/>
              </a:rPr>
              <a:t>8/8/24 – Thursday 7p</a:t>
            </a:r>
          </a:p>
          <a:p>
            <a:r>
              <a:rPr lang="en-US" dirty="0">
                <a:solidFill>
                  <a:schemeClr val="tx2"/>
                </a:solidFill>
              </a:rPr>
              <a:t>9/11/24 – Wednesday 7p</a:t>
            </a:r>
          </a:p>
          <a:p>
            <a:r>
              <a:rPr lang="en-US" sz="1800" strike="sngStrike" dirty="0">
                <a:solidFill>
                  <a:schemeClr val="tx2"/>
                </a:solidFill>
                <a:effectLst/>
              </a:rPr>
              <a:t>10/10/24 – Thursday 7p</a:t>
            </a:r>
          </a:p>
          <a:p>
            <a:r>
              <a:rPr lang="en-US" dirty="0">
                <a:solidFill>
                  <a:schemeClr val="tx2"/>
                </a:solidFill>
              </a:rPr>
              <a:t>11/13/24 – Wednesday 7p</a:t>
            </a:r>
          </a:p>
          <a:p>
            <a:r>
              <a:rPr lang="en-US" sz="1800" strike="sngStrike" dirty="0">
                <a:solidFill>
                  <a:schemeClr val="tx2"/>
                </a:solidFill>
                <a:effectLst/>
              </a:rPr>
              <a:t>12/12/24 – Thursday 7p</a:t>
            </a:r>
          </a:p>
          <a:p>
            <a:r>
              <a:rPr lang="en-US" sz="1800" dirty="0">
                <a:solidFill>
                  <a:schemeClr val="tx2"/>
                </a:solidFill>
                <a:effectLst/>
              </a:rPr>
              <a:t>1/8/25 – Wednesday 7p</a:t>
            </a:r>
          </a:p>
          <a:p>
            <a:r>
              <a:rPr lang="en-US" dirty="0">
                <a:solidFill>
                  <a:schemeClr val="tx2"/>
                </a:solidFill>
              </a:rPr>
              <a:t>2/27/25 – Thursday 7p</a:t>
            </a:r>
          </a:p>
          <a:p>
            <a:r>
              <a:rPr lang="en-US" dirty="0">
                <a:solidFill>
                  <a:schemeClr val="tx2"/>
                </a:solidFill>
              </a:rPr>
              <a:t>5/7/25 – Wednesday  </a:t>
            </a:r>
          </a:p>
          <a:p>
            <a:r>
              <a:rPr lang="en-US" sz="1600" dirty="0">
                <a:solidFill>
                  <a:schemeClr val="tx2"/>
                </a:solidFill>
              </a:rPr>
              <a:t>End of Season Mtg/Nominations</a:t>
            </a:r>
            <a:endParaRPr lang="en-US" sz="1600" dirty="0"/>
          </a:p>
        </p:txBody>
      </p:sp>
      <p:sp>
        <p:nvSpPr>
          <p:cNvPr id="3" name="TextBox 2">
            <a:extLst>
              <a:ext uri="{FF2B5EF4-FFF2-40B4-BE49-F238E27FC236}">
                <a16:creationId xmlns:a16="http://schemas.microsoft.com/office/drawing/2014/main" id="{CD40D35B-2859-77A4-691E-BADD0B7F7045}"/>
              </a:ext>
            </a:extLst>
          </p:cNvPr>
          <p:cNvSpPr txBox="1"/>
          <p:nvPr/>
        </p:nvSpPr>
        <p:spPr>
          <a:xfrm>
            <a:off x="7717811" y="2497161"/>
            <a:ext cx="4003494" cy="3416320"/>
          </a:xfrm>
          <a:prstGeom prst="rect">
            <a:avLst/>
          </a:prstGeom>
          <a:noFill/>
        </p:spPr>
        <p:txBody>
          <a:bodyPr wrap="square">
            <a:spAutoFit/>
          </a:bodyPr>
          <a:lstStyle/>
          <a:p>
            <a:r>
              <a:rPr lang="en-US" sz="1800" dirty="0">
                <a:solidFill>
                  <a:schemeClr val="tx2"/>
                </a:solidFill>
                <a:effectLst/>
              </a:rPr>
              <a:t>6/4/25 </a:t>
            </a:r>
          </a:p>
          <a:p>
            <a:r>
              <a:rPr lang="en-US" dirty="0">
                <a:solidFill>
                  <a:schemeClr val="tx2"/>
                </a:solidFill>
              </a:rPr>
              <a:t>7/25 </a:t>
            </a:r>
          </a:p>
          <a:p>
            <a:r>
              <a:rPr lang="en-US" sz="1800" dirty="0">
                <a:solidFill>
                  <a:schemeClr val="tx2"/>
                </a:solidFill>
                <a:effectLst/>
              </a:rPr>
              <a:t>8/25 </a:t>
            </a:r>
          </a:p>
          <a:p>
            <a:r>
              <a:rPr lang="en-US" dirty="0">
                <a:solidFill>
                  <a:schemeClr val="tx2"/>
                </a:solidFill>
              </a:rPr>
              <a:t>9/25 </a:t>
            </a:r>
          </a:p>
          <a:p>
            <a:r>
              <a:rPr lang="en-US" sz="1800" dirty="0">
                <a:solidFill>
                  <a:schemeClr val="tx2"/>
                </a:solidFill>
                <a:effectLst/>
              </a:rPr>
              <a:t>10/25 </a:t>
            </a:r>
          </a:p>
          <a:p>
            <a:r>
              <a:rPr lang="en-US" dirty="0">
                <a:solidFill>
                  <a:schemeClr val="tx2"/>
                </a:solidFill>
              </a:rPr>
              <a:t>11/25</a:t>
            </a:r>
          </a:p>
          <a:p>
            <a:r>
              <a:rPr lang="en-US" sz="1800" dirty="0">
                <a:solidFill>
                  <a:schemeClr val="tx2"/>
                </a:solidFill>
                <a:effectLst/>
              </a:rPr>
              <a:t>12/25 </a:t>
            </a:r>
          </a:p>
          <a:p>
            <a:r>
              <a:rPr lang="en-US" sz="1800" dirty="0">
                <a:solidFill>
                  <a:schemeClr val="tx2"/>
                </a:solidFill>
                <a:effectLst/>
              </a:rPr>
              <a:t>1/26 </a:t>
            </a:r>
          </a:p>
          <a:p>
            <a:r>
              <a:rPr lang="en-US" dirty="0">
                <a:solidFill>
                  <a:schemeClr val="tx2"/>
                </a:solidFill>
              </a:rPr>
              <a:t>2/26 </a:t>
            </a:r>
          </a:p>
          <a:p>
            <a:r>
              <a:rPr lang="en-US" dirty="0">
                <a:solidFill>
                  <a:schemeClr val="tx2"/>
                </a:solidFill>
              </a:rPr>
              <a:t>3/26</a:t>
            </a:r>
          </a:p>
          <a:p>
            <a:r>
              <a:rPr lang="en-US" dirty="0">
                <a:solidFill>
                  <a:schemeClr val="tx2"/>
                </a:solidFill>
              </a:rPr>
              <a:t>4/26</a:t>
            </a:r>
          </a:p>
          <a:p>
            <a:r>
              <a:rPr lang="en-US" dirty="0">
                <a:solidFill>
                  <a:schemeClr val="tx2"/>
                </a:solidFill>
              </a:rPr>
              <a:t>5/26 </a:t>
            </a:r>
            <a:r>
              <a:rPr lang="en-US" sz="1600" dirty="0">
                <a:solidFill>
                  <a:schemeClr val="tx2"/>
                </a:solidFill>
              </a:rPr>
              <a:t>End of Season Mtg/Nominations</a:t>
            </a:r>
            <a:endParaRPr lang="en-US" sz="1600" dirty="0"/>
          </a:p>
        </p:txBody>
      </p:sp>
      <p:sp>
        <p:nvSpPr>
          <p:cNvPr id="5" name="Title 1">
            <a:extLst>
              <a:ext uri="{FF2B5EF4-FFF2-40B4-BE49-F238E27FC236}">
                <a16:creationId xmlns:a16="http://schemas.microsoft.com/office/drawing/2014/main" id="{9CD13D87-6CB4-3A4D-334B-12ACFFFB84AC}"/>
              </a:ext>
            </a:extLst>
          </p:cNvPr>
          <p:cNvSpPr txBox="1">
            <a:spLocks/>
          </p:cNvSpPr>
          <p:nvPr/>
        </p:nvSpPr>
        <p:spPr bwMode="gray">
          <a:xfrm>
            <a:off x="1268064" y="2148543"/>
            <a:ext cx="1977370" cy="46554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2024-2025</a:t>
            </a:r>
          </a:p>
        </p:txBody>
      </p:sp>
      <p:sp>
        <p:nvSpPr>
          <p:cNvPr id="6" name="Title 1">
            <a:extLst>
              <a:ext uri="{FF2B5EF4-FFF2-40B4-BE49-F238E27FC236}">
                <a16:creationId xmlns:a16="http://schemas.microsoft.com/office/drawing/2014/main" id="{1956B597-42E3-C8CA-D8F0-9C4A096F1411}"/>
              </a:ext>
            </a:extLst>
          </p:cNvPr>
          <p:cNvSpPr txBox="1">
            <a:spLocks/>
          </p:cNvSpPr>
          <p:nvPr/>
        </p:nvSpPr>
        <p:spPr bwMode="gray">
          <a:xfrm>
            <a:off x="9065515" y="2109950"/>
            <a:ext cx="1977370" cy="54273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2025-2026</a:t>
            </a:r>
          </a:p>
        </p:txBody>
      </p:sp>
      <p:sp>
        <p:nvSpPr>
          <p:cNvPr id="7" name="TextBox 6">
            <a:extLst>
              <a:ext uri="{FF2B5EF4-FFF2-40B4-BE49-F238E27FC236}">
                <a16:creationId xmlns:a16="http://schemas.microsoft.com/office/drawing/2014/main" id="{4E086B11-33B1-DBF1-30EA-E02D1C2CD2BF}"/>
              </a:ext>
            </a:extLst>
          </p:cNvPr>
          <p:cNvSpPr txBox="1"/>
          <p:nvPr/>
        </p:nvSpPr>
        <p:spPr>
          <a:xfrm>
            <a:off x="3324900" y="5884332"/>
            <a:ext cx="5154866" cy="400110"/>
          </a:xfrm>
          <a:prstGeom prst="rect">
            <a:avLst/>
          </a:prstGeom>
          <a:noFill/>
        </p:spPr>
        <p:txBody>
          <a:bodyPr wrap="square">
            <a:spAutoFit/>
          </a:bodyPr>
          <a:lstStyle/>
          <a:p>
            <a:pPr algn="ctr">
              <a:spcBef>
                <a:spcPts val="1000"/>
              </a:spcBef>
              <a:buClr>
                <a:schemeClr val="accent1"/>
              </a:buClr>
              <a:buSzPct val="80000"/>
            </a:pPr>
            <a:r>
              <a:rPr lang="en-US" sz="2000" b="1" dirty="0">
                <a:solidFill>
                  <a:schemeClr val="accent6">
                    <a:lumMod val="75000"/>
                  </a:schemeClr>
                </a:solidFill>
              </a:rPr>
              <a:t>Tentative Schedule Subject to Change</a:t>
            </a:r>
            <a:endParaRPr lang="en-US" sz="2000" b="1" dirty="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71556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US"/>
          </a:p>
        </p:txBody>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930EDA20-BF64-943C-F2C7-3F2E22942D83}"/>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latin typeface="Californian FB" panose="0207040306080B030204" pitchFamily="18" charset="0"/>
              </a:rPr>
              <a:t>Mission Statement</a:t>
            </a:r>
          </a:p>
        </p:txBody>
      </p:sp>
      <p:sp>
        <p:nvSpPr>
          <p:cNvPr id="3" name="Content Placeholder 2">
            <a:extLst>
              <a:ext uri="{FF2B5EF4-FFF2-40B4-BE49-F238E27FC236}">
                <a16:creationId xmlns:a16="http://schemas.microsoft.com/office/drawing/2014/main" id="{4724096A-52B0-6647-9ACF-110E32206B3A}"/>
              </a:ext>
            </a:extLst>
          </p:cNvPr>
          <p:cNvSpPr>
            <a:spLocks noGrp="1"/>
          </p:cNvSpPr>
          <p:nvPr>
            <p:ph idx="1"/>
          </p:nvPr>
        </p:nvSpPr>
        <p:spPr>
          <a:xfrm>
            <a:off x="5290077" y="437513"/>
            <a:ext cx="5502614" cy="5954325"/>
          </a:xfrm>
        </p:spPr>
        <p:txBody>
          <a:bodyPr anchor="ctr">
            <a:normAutofit/>
          </a:bodyPr>
          <a:lstStyle/>
          <a:p>
            <a:pPr marL="0" indent="0">
              <a:buNone/>
            </a:pPr>
            <a:r>
              <a:rPr lang="en-US" sz="2000" dirty="0">
                <a:latin typeface="Californian FB" panose="0207040306080B030204" pitchFamily="18" charset="0"/>
              </a:rPr>
              <a:t>Our mission is to support the success and development of our cheer athletes by fostering a positive, inclusive environment and building a strong community. We aim to provide opportunities for financial growth by assisting athletes in raising funds for their cheer journey while helping to offset costs by purchasing mandatory items and assisting support for gym needs. Together, we strive to empower athletes to thrive on and off the mat, </a:t>
            </a:r>
            <a:r>
              <a:rPr lang="en-US" sz="2000">
                <a:latin typeface="Californian FB" panose="0207040306080B030204" pitchFamily="18" charset="0"/>
              </a:rPr>
              <a:t>promoting teamwork and  </a:t>
            </a:r>
            <a:r>
              <a:rPr lang="en-US" sz="2000" dirty="0">
                <a:latin typeface="Californian FB" panose="0207040306080B030204" pitchFamily="18" charset="0"/>
              </a:rPr>
              <a:t>dedication while cultivating a strong sense of pride and unity within our cheer community.</a:t>
            </a:r>
          </a:p>
        </p:txBody>
      </p:sp>
    </p:spTree>
    <p:extLst>
      <p:ext uri="{BB962C8B-B14F-4D97-AF65-F5344CB8AC3E}">
        <p14:creationId xmlns:p14="http://schemas.microsoft.com/office/powerpoint/2010/main" val="3095994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1D7C5-717A-1B6C-C51F-6C2C4AE638E2}"/>
              </a:ext>
            </a:extLst>
          </p:cNvPr>
          <p:cNvSpPr>
            <a:spLocks noGrp="1"/>
          </p:cNvSpPr>
          <p:nvPr>
            <p:ph type="title"/>
          </p:nvPr>
        </p:nvSpPr>
        <p:spPr>
          <a:xfrm>
            <a:off x="1154954" y="973668"/>
            <a:ext cx="9210874" cy="706964"/>
          </a:xfrm>
        </p:spPr>
        <p:txBody>
          <a:bodyPr/>
          <a:lstStyle/>
          <a:p>
            <a:r>
              <a:rPr lang="en-US" dirty="0"/>
              <a:t>Gym Owners &amp; BOD Meeting Schedule</a:t>
            </a:r>
          </a:p>
        </p:txBody>
      </p:sp>
      <p:sp>
        <p:nvSpPr>
          <p:cNvPr id="5" name="TextBox 4">
            <a:extLst>
              <a:ext uri="{FF2B5EF4-FFF2-40B4-BE49-F238E27FC236}">
                <a16:creationId xmlns:a16="http://schemas.microsoft.com/office/drawing/2014/main" id="{690805FF-CD0D-BCD9-3AFD-18EAD5545D4A}"/>
              </a:ext>
            </a:extLst>
          </p:cNvPr>
          <p:cNvSpPr txBox="1"/>
          <p:nvPr/>
        </p:nvSpPr>
        <p:spPr>
          <a:xfrm>
            <a:off x="885724" y="2943167"/>
            <a:ext cx="4139384" cy="2092881"/>
          </a:xfrm>
          <a:prstGeom prst="rect">
            <a:avLst/>
          </a:prstGeom>
          <a:noFill/>
        </p:spPr>
        <p:txBody>
          <a:bodyPr wrap="square">
            <a:spAutoFit/>
          </a:bodyPr>
          <a:lstStyle/>
          <a:p>
            <a:endParaRPr lang="en-US" sz="400" dirty="0">
              <a:solidFill>
                <a:schemeClr val="tx2"/>
              </a:solidFill>
            </a:endParaRPr>
          </a:p>
          <a:p>
            <a:r>
              <a:rPr lang="en-US" dirty="0">
                <a:solidFill>
                  <a:schemeClr val="tx2"/>
                </a:solidFill>
              </a:rPr>
              <a:t>10/30/24 – Booster Board Mtg 6p</a:t>
            </a:r>
          </a:p>
          <a:p>
            <a:endParaRPr lang="en-US" sz="800" dirty="0">
              <a:solidFill>
                <a:schemeClr val="tx2"/>
              </a:solidFill>
            </a:endParaRPr>
          </a:p>
          <a:p>
            <a:r>
              <a:rPr lang="en-US" dirty="0">
                <a:solidFill>
                  <a:schemeClr val="tx2"/>
                </a:solidFill>
              </a:rPr>
              <a:t>11/9/24 – Tea &amp; Jordan 9a</a:t>
            </a:r>
          </a:p>
          <a:p>
            <a:endParaRPr lang="en-US" sz="800" dirty="0">
              <a:solidFill>
                <a:schemeClr val="tx2"/>
              </a:solidFill>
            </a:endParaRPr>
          </a:p>
          <a:p>
            <a:r>
              <a:rPr lang="en-US" sz="1800" dirty="0">
                <a:solidFill>
                  <a:schemeClr val="tx2"/>
                </a:solidFill>
                <a:effectLst/>
              </a:rPr>
              <a:t>1/5/25 – </a:t>
            </a:r>
            <a:r>
              <a:rPr lang="en-US" dirty="0">
                <a:solidFill>
                  <a:schemeClr val="tx2"/>
                </a:solidFill>
              </a:rPr>
              <a:t>Tea &amp; Jordan 930a</a:t>
            </a:r>
          </a:p>
          <a:p>
            <a:endParaRPr lang="en-US" sz="800" dirty="0">
              <a:solidFill>
                <a:schemeClr val="tx2"/>
              </a:solidFill>
            </a:endParaRPr>
          </a:p>
          <a:p>
            <a:r>
              <a:rPr lang="en-US" dirty="0">
                <a:solidFill>
                  <a:schemeClr val="tx2"/>
                </a:solidFill>
              </a:rPr>
              <a:t>2/5/25 – Booster Board Mtg 6p</a:t>
            </a:r>
          </a:p>
          <a:p>
            <a:endParaRPr lang="en-US" sz="800" dirty="0">
              <a:solidFill>
                <a:schemeClr val="tx2"/>
              </a:solidFill>
            </a:endParaRPr>
          </a:p>
          <a:p>
            <a:r>
              <a:rPr lang="en-US" dirty="0">
                <a:solidFill>
                  <a:schemeClr val="tx2"/>
                </a:solidFill>
              </a:rPr>
              <a:t>3/2/25 – Tea &amp; Jordan 930a</a:t>
            </a:r>
          </a:p>
          <a:p>
            <a:endParaRPr lang="en-US" sz="400" dirty="0"/>
          </a:p>
        </p:txBody>
      </p:sp>
      <p:sp>
        <p:nvSpPr>
          <p:cNvPr id="3" name="TextBox 2">
            <a:extLst>
              <a:ext uri="{FF2B5EF4-FFF2-40B4-BE49-F238E27FC236}">
                <a16:creationId xmlns:a16="http://schemas.microsoft.com/office/drawing/2014/main" id="{71862F4B-3C27-FC81-FCC7-78EB47976D3E}"/>
              </a:ext>
            </a:extLst>
          </p:cNvPr>
          <p:cNvSpPr txBox="1"/>
          <p:nvPr/>
        </p:nvSpPr>
        <p:spPr>
          <a:xfrm>
            <a:off x="7373640" y="2830541"/>
            <a:ext cx="4139384" cy="2708434"/>
          </a:xfrm>
          <a:prstGeom prst="rect">
            <a:avLst/>
          </a:prstGeom>
          <a:noFill/>
        </p:spPr>
        <p:txBody>
          <a:bodyPr wrap="square">
            <a:spAutoFit/>
          </a:bodyPr>
          <a:lstStyle/>
          <a:p>
            <a:endParaRPr lang="en-US" sz="400" dirty="0">
              <a:solidFill>
                <a:schemeClr val="tx2"/>
              </a:solidFill>
            </a:endParaRPr>
          </a:p>
          <a:p>
            <a:r>
              <a:rPr lang="en-US" dirty="0">
                <a:solidFill>
                  <a:schemeClr val="tx2"/>
                </a:solidFill>
              </a:rPr>
              <a:t>6.1.25 – Tea &amp; Jordan </a:t>
            </a:r>
          </a:p>
          <a:p>
            <a:endParaRPr lang="en-US" sz="800" dirty="0">
              <a:solidFill>
                <a:schemeClr val="tx2"/>
              </a:solidFill>
            </a:endParaRPr>
          </a:p>
          <a:p>
            <a:r>
              <a:rPr lang="en-US" dirty="0">
                <a:solidFill>
                  <a:schemeClr val="tx2"/>
                </a:solidFill>
              </a:rPr>
              <a:t>9.25 – Booster Board Mtg </a:t>
            </a:r>
          </a:p>
          <a:p>
            <a:endParaRPr lang="en-US" sz="800" dirty="0">
              <a:solidFill>
                <a:schemeClr val="tx2"/>
              </a:solidFill>
            </a:endParaRPr>
          </a:p>
          <a:p>
            <a:r>
              <a:rPr lang="en-US" sz="1800" dirty="0">
                <a:solidFill>
                  <a:schemeClr val="tx2"/>
                </a:solidFill>
                <a:effectLst/>
              </a:rPr>
              <a:t>10.25 – </a:t>
            </a:r>
            <a:r>
              <a:rPr lang="en-US" dirty="0">
                <a:solidFill>
                  <a:schemeClr val="tx2"/>
                </a:solidFill>
              </a:rPr>
              <a:t>Tea &amp; Jordan</a:t>
            </a:r>
          </a:p>
          <a:p>
            <a:endParaRPr lang="en-US" sz="800" dirty="0">
              <a:solidFill>
                <a:schemeClr val="tx2"/>
              </a:solidFill>
            </a:endParaRPr>
          </a:p>
          <a:p>
            <a:r>
              <a:rPr lang="en-US" dirty="0">
                <a:solidFill>
                  <a:schemeClr val="tx2"/>
                </a:solidFill>
              </a:rPr>
              <a:t>12.25 – Booster Board Mtg </a:t>
            </a:r>
          </a:p>
          <a:p>
            <a:endParaRPr lang="en-US" sz="800" dirty="0">
              <a:solidFill>
                <a:schemeClr val="tx2"/>
              </a:solidFill>
            </a:endParaRPr>
          </a:p>
          <a:p>
            <a:r>
              <a:rPr lang="en-US" dirty="0">
                <a:solidFill>
                  <a:schemeClr val="tx2"/>
                </a:solidFill>
              </a:rPr>
              <a:t>2.26– Tea &amp; Jordan </a:t>
            </a:r>
          </a:p>
          <a:p>
            <a:endParaRPr lang="en-US" sz="800" dirty="0">
              <a:solidFill>
                <a:schemeClr val="tx2"/>
              </a:solidFill>
            </a:endParaRPr>
          </a:p>
          <a:p>
            <a:r>
              <a:rPr lang="en-US" dirty="0">
                <a:solidFill>
                  <a:schemeClr val="tx2"/>
                </a:solidFill>
              </a:rPr>
              <a:t>3.26 – Booster Board Mtg</a:t>
            </a:r>
          </a:p>
          <a:p>
            <a:r>
              <a:rPr lang="en-US" dirty="0">
                <a:solidFill>
                  <a:schemeClr val="tx2"/>
                </a:solidFill>
              </a:rPr>
              <a:t> </a:t>
            </a:r>
          </a:p>
        </p:txBody>
      </p:sp>
      <p:sp>
        <p:nvSpPr>
          <p:cNvPr id="4" name="Title 1">
            <a:extLst>
              <a:ext uri="{FF2B5EF4-FFF2-40B4-BE49-F238E27FC236}">
                <a16:creationId xmlns:a16="http://schemas.microsoft.com/office/drawing/2014/main" id="{2DB61DA0-48F0-D718-8A28-374C92A21B5C}"/>
              </a:ext>
            </a:extLst>
          </p:cNvPr>
          <p:cNvSpPr txBox="1">
            <a:spLocks/>
          </p:cNvSpPr>
          <p:nvPr/>
        </p:nvSpPr>
        <p:spPr bwMode="gray">
          <a:xfrm>
            <a:off x="1759983" y="2386559"/>
            <a:ext cx="1977370" cy="54273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2024-2025</a:t>
            </a:r>
          </a:p>
        </p:txBody>
      </p:sp>
      <p:sp>
        <p:nvSpPr>
          <p:cNvPr id="6" name="Title 1">
            <a:extLst>
              <a:ext uri="{FF2B5EF4-FFF2-40B4-BE49-F238E27FC236}">
                <a16:creationId xmlns:a16="http://schemas.microsoft.com/office/drawing/2014/main" id="{4E9AEE89-C14D-0408-9A94-FC9FB6226D97}"/>
              </a:ext>
            </a:extLst>
          </p:cNvPr>
          <p:cNvSpPr txBox="1">
            <a:spLocks/>
          </p:cNvSpPr>
          <p:nvPr/>
        </p:nvSpPr>
        <p:spPr bwMode="gray">
          <a:xfrm>
            <a:off x="8454647" y="2361668"/>
            <a:ext cx="1977370" cy="54273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2025-2026</a:t>
            </a:r>
          </a:p>
        </p:txBody>
      </p:sp>
      <p:sp>
        <p:nvSpPr>
          <p:cNvPr id="7" name="TextBox 6">
            <a:extLst>
              <a:ext uri="{FF2B5EF4-FFF2-40B4-BE49-F238E27FC236}">
                <a16:creationId xmlns:a16="http://schemas.microsoft.com/office/drawing/2014/main" id="{A1E211D3-37F9-3B4C-F164-8DDE0E6CF537}"/>
              </a:ext>
            </a:extLst>
          </p:cNvPr>
          <p:cNvSpPr txBox="1"/>
          <p:nvPr/>
        </p:nvSpPr>
        <p:spPr>
          <a:xfrm>
            <a:off x="3299781" y="5898473"/>
            <a:ext cx="5154866" cy="400110"/>
          </a:xfrm>
          <a:prstGeom prst="rect">
            <a:avLst/>
          </a:prstGeom>
          <a:noFill/>
        </p:spPr>
        <p:txBody>
          <a:bodyPr wrap="square">
            <a:spAutoFit/>
          </a:bodyPr>
          <a:lstStyle/>
          <a:p>
            <a:pPr algn="ctr">
              <a:spcBef>
                <a:spcPts val="1000"/>
              </a:spcBef>
              <a:buClr>
                <a:schemeClr val="accent1"/>
              </a:buClr>
              <a:buSzPct val="80000"/>
            </a:pPr>
            <a:r>
              <a:rPr lang="en-US" sz="2000" b="1" dirty="0">
                <a:solidFill>
                  <a:schemeClr val="accent6">
                    <a:lumMod val="75000"/>
                  </a:schemeClr>
                </a:solidFill>
              </a:rPr>
              <a:t>Tentative Schedule Subject to Change</a:t>
            </a:r>
            <a:endParaRPr lang="en-US" sz="2000" b="1" dirty="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5880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26"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8" name="Freeform: Shape 27">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US"/>
          </a:p>
        </p:txBody>
      </p:sp>
      <p:sp>
        <p:nvSpPr>
          <p:cNvPr id="30"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1CBAC1B8-91FD-02EE-CC86-DA5D3C32E0C4}"/>
              </a:ext>
            </a:extLst>
          </p:cNvPr>
          <p:cNvSpPr>
            <a:spLocks noGrp="1"/>
          </p:cNvSpPr>
          <p:nvPr>
            <p:ph type="title"/>
          </p:nvPr>
        </p:nvSpPr>
        <p:spPr>
          <a:xfrm>
            <a:off x="994087" y="1130603"/>
            <a:ext cx="3342442" cy="4596794"/>
          </a:xfrm>
        </p:spPr>
        <p:txBody>
          <a:bodyPr vert="horz" lIns="91440" tIns="45720" rIns="91440" bIns="45720" rtlCol="0" anchor="ctr">
            <a:normAutofit/>
          </a:bodyPr>
          <a:lstStyle/>
          <a:p>
            <a:r>
              <a:rPr lang="en-US" sz="3200">
                <a:solidFill>
                  <a:srgbClr val="EBEBEB"/>
                </a:solidFill>
                <a:effectLst/>
              </a:rPr>
              <a:t>Membership Eligibility:</a:t>
            </a:r>
            <a:endParaRPr lang="en-US" sz="3200">
              <a:solidFill>
                <a:srgbClr val="EBEBEB"/>
              </a:solidFill>
            </a:endParaRPr>
          </a:p>
        </p:txBody>
      </p:sp>
      <p:sp>
        <p:nvSpPr>
          <p:cNvPr id="4" name="TextBox 3">
            <a:extLst>
              <a:ext uri="{FF2B5EF4-FFF2-40B4-BE49-F238E27FC236}">
                <a16:creationId xmlns:a16="http://schemas.microsoft.com/office/drawing/2014/main" id="{39A0E3F2-9509-A3FB-D2AA-2EFB24B2EA39}"/>
              </a:ext>
            </a:extLst>
          </p:cNvPr>
          <p:cNvSpPr txBox="1"/>
          <p:nvPr/>
        </p:nvSpPr>
        <p:spPr>
          <a:xfrm>
            <a:off x="4991100" y="437513"/>
            <a:ext cx="6296025" cy="5954325"/>
          </a:xfrm>
          <a:prstGeom prst="rect">
            <a:avLst/>
          </a:prstGeom>
        </p:spPr>
        <p:txBody>
          <a:bodyPr vert="horz" lIns="91440" tIns="45720" rIns="91440" bIns="45720" rtlCol="0" anchor="ctr">
            <a:normAutofit/>
          </a:bodyPr>
          <a:lstStyle/>
          <a:p>
            <a:pPr marL="1257300" marR="0" lvl="2" indent="-342900" fontAlgn="base">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rPr>
              <a:t>All members must be an active member of 	New 	World 	Athletics.</a:t>
            </a:r>
          </a:p>
          <a:p>
            <a:pPr marR="0" lvl="2" fontAlgn="base">
              <a:lnSpc>
                <a:spcPct val="90000"/>
              </a:lnSpc>
              <a:spcBef>
                <a:spcPts val="1000"/>
              </a:spcBef>
              <a:buClr>
                <a:schemeClr val="accent1"/>
              </a:buClr>
              <a:buSzPct val="80000"/>
            </a:pPr>
            <a:endParaRPr lang="en-US" sz="1400" dirty="0">
              <a:solidFill>
                <a:schemeClr val="tx1">
                  <a:lumMod val="75000"/>
                  <a:lumOff val="25000"/>
                </a:schemeClr>
              </a:solidFill>
              <a:effectLst/>
            </a:endParaRPr>
          </a:p>
          <a:p>
            <a:pPr marL="1257300" marR="0" lvl="2" indent="-342900" fontAlgn="base">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rPr>
              <a:t>New members of the club must pay a 	membership 	fee of $40 per athlete plus $10 for each additional 	athlete.</a:t>
            </a:r>
          </a:p>
          <a:p>
            <a:pPr marR="0" lvl="2" fontAlgn="base">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ffectLst/>
            </a:endParaRPr>
          </a:p>
          <a:p>
            <a:pPr marL="1257300" marR="0" lvl="2" indent="-342900" fontAlgn="base">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rPr>
              <a:t>Membership eligibility will be terminated </a:t>
            </a:r>
            <a:r>
              <a:rPr lang="en-US" sz="1400" dirty="0">
                <a:solidFill>
                  <a:schemeClr val="tx1">
                    <a:lumMod val="75000"/>
                    <a:lumOff val="25000"/>
                  </a:schemeClr>
                </a:solidFill>
              </a:rPr>
              <a:t>I</a:t>
            </a:r>
            <a:r>
              <a:rPr lang="en-US" sz="1400" dirty="0">
                <a:solidFill>
                  <a:schemeClr val="tx1">
                    <a:lumMod val="75000"/>
                    <a:lumOff val="25000"/>
                  </a:schemeClr>
                </a:solidFill>
                <a:effectLst/>
              </a:rPr>
              <a:t>mmediately  	after the season ends on May 31</a:t>
            </a:r>
            <a:r>
              <a:rPr lang="en-US" sz="1400" baseline="30000" dirty="0">
                <a:solidFill>
                  <a:schemeClr val="tx1">
                    <a:lumMod val="75000"/>
                    <a:lumOff val="25000"/>
                  </a:schemeClr>
                </a:solidFill>
                <a:effectLst/>
              </a:rPr>
              <a:t>st</a:t>
            </a:r>
            <a:r>
              <a:rPr lang="en-US" sz="1400" dirty="0">
                <a:solidFill>
                  <a:schemeClr val="tx1">
                    <a:lumMod val="75000"/>
                    <a:lumOff val="25000"/>
                  </a:schemeClr>
                </a:solidFill>
                <a:effectLst/>
              </a:rPr>
              <a:t>.  Access to the 	booster club social media page and band app 	will be removed, and ability to participate in 	fundraisers will be terminated if a renewal registration 	hasn’t been completed and dues have not been paid 	by June 15</a:t>
            </a:r>
            <a:r>
              <a:rPr lang="en-US" sz="1400" baseline="30000" dirty="0">
                <a:solidFill>
                  <a:schemeClr val="tx1">
                    <a:lumMod val="75000"/>
                    <a:lumOff val="25000"/>
                  </a:schemeClr>
                </a:solidFill>
                <a:effectLst/>
              </a:rPr>
              <a:t>th</a:t>
            </a:r>
            <a:r>
              <a:rPr lang="en-US" sz="1400" dirty="0">
                <a:solidFill>
                  <a:schemeClr val="tx1">
                    <a:lumMod val="75000"/>
                    <a:lumOff val="25000"/>
                  </a:schemeClr>
                </a:solidFill>
                <a:effectLst/>
              </a:rPr>
              <a:t>.</a:t>
            </a:r>
          </a:p>
          <a:p>
            <a:pPr marR="0" lvl="2" fontAlgn="base">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ffectLst/>
            </a:endParaRPr>
          </a:p>
          <a:p>
            <a:pPr marL="1257300" marR="0" lvl="2" indent="-342900" fontAlgn="base">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effectLst/>
              </a:rPr>
              <a:t>Booster Club fee is due immediately upon sign up 	and is non-refundable seven (7) days after 	payment is received. </a:t>
            </a:r>
          </a:p>
          <a:p>
            <a:pPr marR="0" lvl="2" fontAlgn="base">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ffectLst/>
            </a:endParaRPr>
          </a:p>
          <a:p>
            <a:pPr marR="0" lvl="2" fontAlgn="base">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 </a:t>
            </a:r>
            <a:r>
              <a:rPr lang="en-US" sz="1400" dirty="0">
                <a:solidFill>
                  <a:schemeClr val="tx1">
                    <a:lumMod val="75000"/>
                    <a:lumOff val="25000"/>
                  </a:schemeClr>
                </a:solidFill>
                <a:effectLst/>
              </a:rPr>
              <a:t>   Partial year members may join at any time during the 	current season.</a:t>
            </a:r>
          </a:p>
        </p:txBody>
      </p:sp>
    </p:spTree>
    <p:extLst>
      <p:ext uri="{BB962C8B-B14F-4D97-AF65-F5344CB8AC3E}">
        <p14:creationId xmlns:p14="http://schemas.microsoft.com/office/powerpoint/2010/main" val="3631668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6" name="Group 25">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7" name="Rectangle 2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EC787893-B2CE-7C05-F662-617019BCE372}"/>
              </a:ext>
            </a:extLst>
          </p:cNvPr>
          <p:cNvSpPr>
            <a:spLocks noGrp="1"/>
          </p:cNvSpPr>
          <p:nvPr>
            <p:ph type="title"/>
          </p:nvPr>
        </p:nvSpPr>
        <p:spPr>
          <a:xfrm>
            <a:off x="1154954" y="855481"/>
            <a:ext cx="8761413" cy="898674"/>
          </a:xfrm>
        </p:spPr>
        <p:txBody>
          <a:bodyPr vert="horz" lIns="91440" tIns="45720" rIns="91440" bIns="45720" rtlCol="0" anchor="b">
            <a:normAutofit/>
          </a:bodyPr>
          <a:lstStyle/>
          <a:p>
            <a:pPr>
              <a:lnSpc>
                <a:spcPct val="90000"/>
              </a:lnSpc>
            </a:pPr>
            <a:r>
              <a:rPr lang="en-US" sz="2800">
                <a:solidFill>
                  <a:schemeClr val="tx1"/>
                </a:solidFill>
                <a:effectLst/>
              </a:rPr>
              <a:t>Membership Levels:</a:t>
            </a:r>
            <a:br>
              <a:rPr lang="en-US" sz="2800">
                <a:solidFill>
                  <a:schemeClr val="tx1"/>
                </a:solidFill>
                <a:effectLst/>
              </a:rPr>
            </a:br>
            <a:endParaRPr lang="en-US" sz="2800">
              <a:solidFill>
                <a:schemeClr val="tx1"/>
              </a:solidFill>
            </a:endParaRPr>
          </a:p>
        </p:txBody>
      </p:sp>
      <p:sp>
        <p:nvSpPr>
          <p:cNvPr id="4" name="TextBox 3">
            <a:extLst>
              <a:ext uri="{FF2B5EF4-FFF2-40B4-BE49-F238E27FC236}">
                <a16:creationId xmlns:a16="http://schemas.microsoft.com/office/drawing/2014/main" id="{0C6E44B6-09FC-95D9-BBE8-9604414EDBE4}"/>
              </a:ext>
            </a:extLst>
          </p:cNvPr>
          <p:cNvSpPr txBox="1"/>
          <p:nvPr/>
        </p:nvSpPr>
        <p:spPr>
          <a:xfrm>
            <a:off x="1154954" y="1408711"/>
            <a:ext cx="9074896" cy="4401152"/>
          </a:xfrm>
          <a:prstGeom prst="rect">
            <a:avLst/>
          </a:prstGeom>
        </p:spPr>
        <p:txBody>
          <a:bodyPr vert="horz" lIns="91440" tIns="45720" rIns="91440" bIns="45720" rtlCol="0" anchor="ctr">
            <a:normAutofit/>
          </a:bodyPr>
          <a:lstStyle/>
          <a:p>
            <a:pPr marR="0" lvl="2" fontAlgn="base">
              <a:lnSpc>
                <a:spcPct val="90000"/>
              </a:lnSpc>
              <a:spcBef>
                <a:spcPts val="1000"/>
              </a:spcBef>
              <a:buClr>
                <a:schemeClr val="accent1"/>
              </a:buClr>
              <a:buSzPct val="80000"/>
            </a:pPr>
            <a:r>
              <a:rPr lang="en-US" sz="1400" dirty="0">
                <a:effectLst/>
              </a:rPr>
              <a:t>Full Year Membership (All Star Cheer Program)</a:t>
            </a:r>
          </a:p>
          <a:p>
            <a:pPr marR="0" lvl="3" fontAlgn="base">
              <a:lnSpc>
                <a:spcPct val="90000"/>
              </a:lnSpc>
              <a:spcBef>
                <a:spcPts val="1000"/>
              </a:spcBef>
              <a:buClr>
                <a:schemeClr val="accent1"/>
              </a:buClr>
              <a:buSzPct val="80000"/>
              <a:tabLst>
                <a:tab pos="1828800" algn="l"/>
              </a:tabLst>
            </a:pPr>
            <a:r>
              <a:rPr lang="en-US" sz="1400" dirty="0">
                <a:effectLst/>
              </a:rPr>
              <a:t>	- Must be a member of a year-round cheer team.</a:t>
            </a:r>
          </a:p>
          <a:p>
            <a:pPr marR="0" lvl="3" fontAlgn="base">
              <a:lnSpc>
                <a:spcPct val="90000"/>
              </a:lnSpc>
              <a:spcBef>
                <a:spcPts val="1000"/>
              </a:spcBef>
              <a:buClr>
                <a:schemeClr val="accent1"/>
              </a:buClr>
              <a:buSzPct val="80000"/>
              <a:tabLst>
                <a:tab pos="1828800" algn="l"/>
              </a:tabLst>
            </a:pPr>
            <a:r>
              <a:rPr lang="en-US" sz="1400" dirty="0">
                <a:effectLst/>
              </a:rPr>
              <a:t>	- Active full year members must attend a minimum of 4 meetings in-person per 	 		season to maintain active membership status. Failure to do so will result in the 		forfeiture of any end 	 of season bonuses or  gifts paid for  by the Booster 			Club if one is awarded. Special 	committee meetings do not count  towards 		the required meetings. </a:t>
            </a:r>
          </a:p>
          <a:p>
            <a:pPr marR="0" lvl="3" fontAlgn="base">
              <a:lnSpc>
                <a:spcPct val="90000"/>
              </a:lnSpc>
              <a:spcBef>
                <a:spcPts val="1000"/>
              </a:spcBef>
              <a:buClr>
                <a:schemeClr val="accent1"/>
              </a:buClr>
              <a:buSzPct val="80000"/>
              <a:buFont typeface="Wingdings 3" charset="2"/>
              <a:buChar char=""/>
              <a:tabLst>
                <a:tab pos="1828800" algn="l"/>
              </a:tabLst>
            </a:pPr>
            <a:endParaRPr lang="en-US" sz="1400" dirty="0">
              <a:effectLst/>
            </a:endParaRPr>
          </a:p>
          <a:p>
            <a:pPr marR="0" lvl="2" fontAlgn="base">
              <a:lnSpc>
                <a:spcPct val="90000"/>
              </a:lnSpc>
              <a:spcBef>
                <a:spcPts val="1000"/>
              </a:spcBef>
              <a:buClr>
                <a:schemeClr val="accent1"/>
              </a:buClr>
              <a:buSzPct val="80000"/>
            </a:pPr>
            <a:r>
              <a:rPr lang="en-US" sz="1400" dirty="0">
                <a:effectLst/>
              </a:rPr>
              <a:t>Partial Year Membership (Half Year Cheer Program)</a:t>
            </a:r>
          </a:p>
          <a:p>
            <a:pPr marR="0" lvl="3" fontAlgn="base">
              <a:lnSpc>
                <a:spcPct val="90000"/>
              </a:lnSpc>
              <a:spcBef>
                <a:spcPts val="1000"/>
              </a:spcBef>
              <a:buClr>
                <a:schemeClr val="accent1"/>
              </a:buClr>
              <a:buSzPct val="80000"/>
              <a:tabLst>
                <a:tab pos="1828800" algn="l"/>
              </a:tabLst>
            </a:pPr>
            <a:r>
              <a:rPr lang="en-US" sz="1400" dirty="0">
                <a:effectLst/>
              </a:rPr>
              <a:t>	- Must be a member of a partial year cheer team.</a:t>
            </a:r>
          </a:p>
          <a:p>
            <a:pPr marR="0" lvl="3" fontAlgn="base">
              <a:lnSpc>
                <a:spcPct val="90000"/>
              </a:lnSpc>
              <a:spcBef>
                <a:spcPts val="1000"/>
              </a:spcBef>
              <a:buClr>
                <a:schemeClr val="accent1"/>
              </a:buClr>
              <a:buSzPct val="80000"/>
              <a:tabLst>
                <a:tab pos="1828800" algn="l"/>
              </a:tabLst>
            </a:pPr>
            <a:r>
              <a:rPr lang="en-US" sz="1400" dirty="0">
                <a:effectLst/>
              </a:rPr>
              <a:t>	- Active partial members must attend a minimum of 2 meetings in-person per 			season to 	maintain  active membership  status. Failure to do so will result in 		the forfeiture of any end  of season bonuses or  gifts paid for by the Booster 		Club  if one is awarded. Special  committee meetings do not count towards 		the required meetings. </a:t>
            </a:r>
          </a:p>
          <a:p>
            <a:pPr marR="0" lvl="3" fontAlgn="base">
              <a:lnSpc>
                <a:spcPct val="90000"/>
              </a:lnSpc>
              <a:spcBef>
                <a:spcPts val="1000"/>
              </a:spcBef>
              <a:buClr>
                <a:schemeClr val="accent1"/>
              </a:buClr>
              <a:buSzPct val="80000"/>
              <a:buFont typeface="Wingdings 3" charset="2"/>
              <a:buChar char=""/>
              <a:tabLst>
                <a:tab pos="1828800" algn="l"/>
              </a:tabLst>
            </a:pPr>
            <a:endParaRPr lang="en-US" sz="1400" dirty="0"/>
          </a:p>
          <a:p>
            <a:pPr marR="0" lvl="3" fontAlgn="base">
              <a:lnSpc>
                <a:spcPct val="90000"/>
              </a:lnSpc>
              <a:spcBef>
                <a:spcPts val="1000"/>
              </a:spcBef>
              <a:buClr>
                <a:schemeClr val="accent1"/>
              </a:buClr>
              <a:buSzPct val="80000"/>
              <a:buFont typeface="Wingdings 3" charset="2"/>
              <a:buChar char=""/>
              <a:tabLst>
                <a:tab pos="1828800" algn="l"/>
              </a:tabLst>
            </a:pPr>
            <a:endParaRPr lang="en-US" sz="1300" dirty="0">
              <a:effectLst/>
            </a:endParaRPr>
          </a:p>
        </p:txBody>
      </p:sp>
    </p:spTree>
    <p:extLst>
      <p:ext uri="{BB962C8B-B14F-4D97-AF65-F5344CB8AC3E}">
        <p14:creationId xmlns:p14="http://schemas.microsoft.com/office/powerpoint/2010/main" val="365048620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D9464E-E5B9-40C0-B738-67C266F5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 y="473745"/>
            <a:ext cx="11227090" cy="5902829"/>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6CCD7EA2-2557-4E49-9B59-9C028EF18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473746"/>
            <a:ext cx="4168684" cy="5902828"/>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176C6BC-F95B-4992-64FE-9E53A4502B17}"/>
              </a:ext>
            </a:extLst>
          </p:cNvPr>
          <p:cNvSpPr>
            <a:spLocks noGrp="1"/>
          </p:cNvSpPr>
          <p:nvPr>
            <p:ph type="title"/>
          </p:nvPr>
        </p:nvSpPr>
        <p:spPr>
          <a:xfrm>
            <a:off x="7856388" y="1175809"/>
            <a:ext cx="2887298" cy="4506382"/>
          </a:xfrm>
        </p:spPr>
        <p:txBody>
          <a:bodyPr vert="horz" lIns="91440" tIns="45720" rIns="91440" bIns="45720" rtlCol="0" anchor="ctr">
            <a:normAutofit/>
          </a:bodyPr>
          <a:lstStyle/>
          <a:p>
            <a:r>
              <a:rPr lang="en-US" sz="3200">
                <a:solidFill>
                  <a:srgbClr val="EBEBEB"/>
                </a:solidFill>
              </a:rPr>
              <a:t>Become part of the team!</a:t>
            </a:r>
          </a:p>
        </p:txBody>
      </p:sp>
      <p:sp>
        <p:nvSpPr>
          <p:cNvPr id="4" name="TextBox 3">
            <a:extLst>
              <a:ext uri="{FF2B5EF4-FFF2-40B4-BE49-F238E27FC236}">
                <a16:creationId xmlns:a16="http://schemas.microsoft.com/office/drawing/2014/main" id="{D7FA3D66-03A8-2287-CD5C-0BB05F79B6C6}"/>
              </a:ext>
            </a:extLst>
          </p:cNvPr>
          <p:cNvSpPr txBox="1"/>
          <p:nvPr/>
        </p:nvSpPr>
        <p:spPr>
          <a:xfrm>
            <a:off x="994088" y="1377298"/>
            <a:ext cx="5879463" cy="4304893"/>
          </a:xfrm>
          <a:prstGeom prst="rect">
            <a:avLst/>
          </a:prstGeom>
        </p:spPr>
        <p:txBody>
          <a:bodyPr vert="horz" lIns="91440" tIns="45720" rIns="91440" bIns="45720" rtlCol="0" anchor="ctr">
            <a:normAutofit/>
          </a:bodyPr>
          <a:lstStyle/>
          <a:p>
            <a:pPr lvl="1" fontAlgn="base">
              <a:lnSpc>
                <a:spcPct val="90000"/>
              </a:lnSpc>
              <a:spcBef>
                <a:spcPts val="1000"/>
              </a:spcBef>
              <a:buClr>
                <a:schemeClr val="accent1"/>
              </a:buClr>
              <a:buSzPct val="80000"/>
              <a:buFont typeface="Wingdings 3" charset="2"/>
              <a:buChar char=""/>
            </a:pPr>
            <a:r>
              <a:rPr lang="en-US" sz="1500">
                <a:solidFill>
                  <a:srgbClr val="FFFFFF"/>
                </a:solidFill>
                <a:effectLst/>
              </a:rPr>
              <a:t>The elected Board of Directors shall hold office for two (2) year terms.</a:t>
            </a:r>
          </a:p>
          <a:p>
            <a:pPr lvl="1" fontAlgn="base">
              <a:lnSpc>
                <a:spcPct val="90000"/>
              </a:lnSpc>
              <a:spcBef>
                <a:spcPts val="1000"/>
              </a:spcBef>
              <a:buClr>
                <a:schemeClr val="accent1"/>
              </a:buClr>
              <a:buSzPct val="80000"/>
              <a:buFont typeface="Wingdings 3" charset="2"/>
              <a:buChar char=""/>
            </a:pPr>
            <a:endParaRPr lang="en-US" sz="1500">
              <a:solidFill>
                <a:srgbClr val="FFFFFF"/>
              </a:solidFill>
            </a:endParaRPr>
          </a:p>
          <a:p>
            <a:pPr lvl="1" fontAlgn="base">
              <a:lnSpc>
                <a:spcPct val="90000"/>
              </a:lnSpc>
              <a:spcBef>
                <a:spcPts val="1000"/>
              </a:spcBef>
              <a:buClr>
                <a:schemeClr val="accent1"/>
              </a:buClr>
              <a:buSzPct val="80000"/>
              <a:buFont typeface="Wingdings 3" charset="2"/>
              <a:buChar char=""/>
            </a:pPr>
            <a:r>
              <a:rPr lang="en-US" sz="1500">
                <a:solidFill>
                  <a:srgbClr val="FFFFFF"/>
                </a:solidFill>
                <a:effectLst/>
              </a:rPr>
              <a:t>The ballot shall be submitted (such as e-mailed, and posted on the website), to the voting members by May 31st or not less than 30 days before the designated deadline. 31</a:t>
            </a:r>
            <a:r>
              <a:rPr lang="en-US" sz="1500" baseline="30000">
                <a:solidFill>
                  <a:srgbClr val="FFFFFF"/>
                </a:solidFill>
                <a:effectLst/>
              </a:rPr>
              <a:t>st</a:t>
            </a:r>
            <a:r>
              <a:rPr lang="en-US" sz="1500">
                <a:solidFill>
                  <a:srgbClr val="FFFFFF"/>
                </a:solidFill>
                <a:effectLst/>
              </a:rPr>
              <a:t>.</a:t>
            </a:r>
          </a:p>
          <a:p>
            <a:pPr lvl="1" fontAlgn="base">
              <a:lnSpc>
                <a:spcPct val="90000"/>
              </a:lnSpc>
              <a:spcBef>
                <a:spcPts val="1000"/>
              </a:spcBef>
              <a:buClr>
                <a:schemeClr val="accent1"/>
              </a:buClr>
              <a:buSzPct val="80000"/>
              <a:buFont typeface="Wingdings 3" charset="2"/>
              <a:buChar char=""/>
            </a:pPr>
            <a:endParaRPr lang="en-US" sz="1500">
              <a:solidFill>
                <a:srgbClr val="FFFFFF"/>
              </a:solidFill>
              <a:effectLst/>
            </a:endParaRPr>
          </a:p>
          <a:p>
            <a:pPr marR="0" lvl="1" fontAlgn="base">
              <a:lnSpc>
                <a:spcPct val="90000"/>
              </a:lnSpc>
              <a:spcBef>
                <a:spcPts val="1000"/>
              </a:spcBef>
              <a:buClr>
                <a:schemeClr val="accent1"/>
              </a:buClr>
              <a:buSzPct val="80000"/>
              <a:buFont typeface="Wingdings 3" charset="2"/>
              <a:buChar char=""/>
            </a:pPr>
            <a:r>
              <a:rPr lang="en-US" sz="1500">
                <a:solidFill>
                  <a:srgbClr val="FFFFFF"/>
                </a:solidFill>
                <a:effectLst/>
              </a:rPr>
              <a:t>Election of Board of Directors shall take place at a meeting set by the board of directors on or prior to May 31</a:t>
            </a:r>
            <a:r>
              <a:rPr lang="en-US" sz="1500" baseline="30000">
                <a:solidFill>
                  <a:srgbClr val="FFFFFF"/>
                </a:solidFill>
                <a:effectLst/>
              </a:rPr>
              <a:t>st</a:t>
            </a:r>
            <a:r>
              <a:rPr lang="en-US" sz="1500">
                <a:solidFill>
                  <a:srgbClr val="FFFFFF"/>
                </a:solidFill>
                <a:effectLst/>
              </a:rPr>
              <a:t>.</a:t>
            </a:r>
          </a:p>
          <a:p>
            <a:pPr marR="0" lvl="1" fontAlgn="base">
              <a:lnSpc>
                <a:spcPct val="90000"/>
              </a:lnSpc>
              <a:spcBef>
                <a:spcPts val="1000"/>
              </a:spcBef>
              <a:buClr>
                <a:schemeClr val="accent1"/>
              </a:buClr>
              <a:buSzPct val="80000"/>
              <a:buFont typeface="Wingdings 3" charset="2"/>
              <a:buChar char=""/>
            </a:pPr>
            <a:endParaRPr lang="en-US" sz="1500">
              <a:solidFill>
                <a:srgbClr val="FFFFFF"/>
              </a:solidFill>
            </a:endParaRPr>
          </a:p>
          <a:p>
            <a:pPr marR="0" lvl="1" fontAlgn="base">
              <a:lnSpc>
                <a:spcPct val="90000"/>
              </a:lnSpc>
              <a:spcBef>
                <a:spcPts val="1000"/>
              </a:spcBef>
              <a:buClr>
                <a:schemeClr val="accent1"/>
              </a:buClr>
              <a:buSzPct val="80000"/>
              <a:buFont typeface="Wingdings 3" charset="2"/>
              <a:buChar char=""/>
            </a:pPr>
            <a:r>
              <a:rPr lang="en-US" sz="1500">
                <a:solidFill>
                  <a:srgbClr val="FFFFFF"/>
                </a:solidFill>
                <a:effectLst/>
              </a:rPr>
              <a:t>Elected Board of Directors will take effect June 1st of the current year. Prior Board of Directors must turn over all Booster club items to newly elected Board of Directors within one week after election. </a:t>
            </a:r>
          </a:p>
        </p:txBody>
      </p:sp>
      <p:sp>
        <p:nvSpPr>
          <p:cNvPr id="28" name="Rectangle 27">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40" y="473747"/>
            <a:ext cx="685800" cy="59028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7976423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7801-1EBC-B0CC-F9E8-C8536917C2E3}"/>
              </a:ext>
            </a:extLst>
          </p:cNvPr>
          <p:cNvSpPr>
            <a:spLocks noGrp="1"/>
          </p:cNvSpPr>
          <p:nvPr>
            <p:ph type="title"/>
          </p:nvPr>
        </p:nvSpPr>
        <p:spPr>
          <a:xfrm>
            <a:off x="838200" y="365125"/>
            <a:ext cx="10515600" cy="738461"/>
          </a:xfrm>
        </p:spPr>
        <p:txBody>
          <a:bodyPr>
            <a:normAutofit/>
          </a:bodyPr>
          <a:lstStyle/>
          <a:p>
            <a:r>
              <a:rPr lang="en-US" b="1" kern="0" dirty="0">
                <a:effectLst/>
                <a:latin typeface="Californian FB" panose="0207040306080B030204" pitchFamily="18" charset="0"/>
                <a:ea typeface="Times New Roman" panose="02020603050405020304" pitchFamily="18" charset="0"/>
              </a:rPr>
              <a:t>Fundraising</a:t>
            </a:r>
            <a:endParaRPr lang="en-US" dirty="0">
              <a:latin typeface="Californian FB" panose="0207040306080B030204" pitchFamily="18" charset="0"/>
            </a:endParaRPr>
          </a:p>
        </p:txBody>
      </p:sp>
      <p:graphicFrame>
        <p:nvGraphicFramePr>
          <p:cNvPr id="8" name="TextBox 3">
            <a:extLst>
              <a:ext uri="{FF2B5EF4-FFF2-40B4-BE49-F238E27FC236}">
                <a16:creationId xmlns:a16="http://schemas.microsoft.com/office/drawing/2014/main" id="{DD75AF1C-02A4-C251-710F-965B44D8E7E8}"/>
              </a:ext>
            </a:extLst>
          </p:cNvPr>
          <p:cNvGraphicFramePr/>
          <p:nvPr/>
        </p:nvGraphicFramePr>
        <p:xfrm>
          <a:off x="394635" y="1440771"/>
          <a:ext cx="11165305" cy="4704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6404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8" name="Rectangle 17">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1" name="Rectangle 20">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E6F64A5-7471-59C4-ED34-321ACD9C1E96}"/>
              </a:ext>
            </a:extLst>
          </p:cNvPr>
          <p:cNvSpPr>
            <a:spLocks noGrp="1"/>
          </p:cNvSpPr>
          <p:nvPr>
            <p:ph type="title"/>
          </p:nvPr>
        </p:nvSpPr>
        <p:spPr>
          <a:xfrm>
            <a:off x="561110" y="1241266"/>
            <a:ext cx="4089633" cy="3153753"/>
          </a:xfrm>
        </p:spPr>
        <p:txBody>
          <a:bodyPr vert="horz" lIns="91440" tIns="45720" rIns="91440" bIns="45720" rtlCol="0" anchor="b">
            <a:normAutofit/>
          </a:bodyPr>
          <a:lstStyle/>
          <a:p>
            <a:r>
              <a:rPr lang="en-US" sz="5400">
                <a:solidFill>
                  <a:schemeClr val="tx2"/>
                </a:solidFill>
                <a:effectLst/>
              </a:rPr>
              <a:t>code of conduct form </a:t>
            </a:r>
            <a:endParaRPr lang="en-US" sz="5400">
              <a:solidFill>
                <a:schemeClr val="tx2"/>
              </a:solidFill>
            </a:endParaRPr>
          </a:p>
        </p:txBody>
      </p:sp>
      <p:sp>
        <p:nvSpPr>
          <p:cNvPr id="12" name="Rectangle 2">
            <a:extLst>
              <a:ext uri="{FF2B5EF4-FFF2-40B4-BE49-F238E27FC236}">
                <a16:creationId xmlns:a16="http://schemas.microsoft.com/office/drawing/2014/main" id="{90C38CE5-F905-35DA-9219-707FFBECC9DF}"/>
              </a:ext>
            </a:extLst>
          </p:cNvPr>
          <p:cNvSpPr>
            <a:spLocks noChangeArrowheads="1"/>
          </p:cNvSpPr>
          <p:nvPr/>
        </p:nvSpPr>
        <p:spPr bwMode="auto">
          <a:xfrm>
            <a:off x="561110" y="4591665"/>
            <a:ext cx="4089633" cy="162232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R="0" lvl="0" fontAlgn="base">
              <a:spcBef>
                <a:spcPts val="1000"/>
              </a:spcBef>
              <a:buClr>
                <a:schemeClr val="accent1"/>
              </a:buClr>
              <a:buSzPct val="80000"/>
              <a:tabLst/>
            </a:pPr>
            <a:r>
              <a:rPr kumimoji="0" lang="en-US" altLang="en-US" u="none" strike="noStrike" cap="all" normalizeH="0" baseline="0">
                <a:ln>
                  <a:noFill/>
                </a:ln>
                <a:solidFill>
                  <a:schemeClr val="accent1"/>
                </a:solidFill>
                <a:effectLst/>
                <a:hlinkClick r:id="rId3"/>
              </a:rPr>
              <a:t>https://forms.office.com/r/RH9AVC51Bw</a:t>
            </a:r>
            <a:r>
              <a:rPr kumimoji="0" lang="en-US" altLang="en-US" u="none" strike="noStrike" cap="all" normalizeH="0" baseline="0">
                <a:ln>
                  <a:noFill/>
                </a:ln>
                <a:solidFill>
                  <a:schemeClr val="accent1"/>
                </a:solidFill>
                <a:effectLst/>
              </a:rPr>
              <a:t> </a:t>
            </a:r>
          </a:p>
        </p:txBody>
      </p:sp>
      <p:pic>
        <p:nvPicPr>
          <p:cNvPr id="8" name="Picture 7" descr="A qr code on a blue background&#10;&#10;Description automatically generated">
            <a:extLst>
              <a:ext uri="{FF2B5EF4-FFF2-40B4-BE49-F238E27FC236}">
                <a16:creationId xmlns:a16="http://schemas.microsoft.com/office/drawing/2014/main" id="{35B688D8-05BB-A7BB-213C-4A373FE5FE69}"/>
              </a:ext>
            </a:extLst>
          </p:cNvPr>
          <p:cNvPicPr>
            <a:picLocks noChangeAspect="1"/>
          </p:cNvPicPr>
          <p:nvPr/>
        </p:nvPicPr>
        <p:blipFill>
          <a:blip r:embed="rId4">
            <a:extLst>
              <a:ext uri="{28A0092B-C50C-407E-A947-70E740481C1C}">
                <a14:useLocalDpi xmlns:a14="http://schemas.microsoft.com/office/drawing/2010/main" val="0"/>
              </a:ext>
            </a:extLst>
          </a:blip>
          <a:srcRect t="9884" r="1" b="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27"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Tree>
    <p:extLst>
      <p:ext uri="{BB962C8B-B14F-4D97-AF65-F5344CB8AC3E}">
        <p14:creationId xmlns:p14="http://schemas.microsoft.com/office/powerpoint/2010/main" val="420498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F317257-5A7D-DCD0-A5F6-A04DF57BFDD9}"/>
              </a:ext>
            </a:extLst>
          </p:cNvPr>
          <p:cNvSpPr>
            <a:spLocks noGrp="1"/>
          </p:cNvSpPr>
          <p:nvPr>
            <p:ph type="title"/>
          </p:nvPr>
        </p:nvSpPr>
        <p:spPr>
          <a:xfrm>
            <a:off x="561110" y="1241266"/>
            <a:ext cx="4089633" cy="3153753"/>
          </a:xfrm>
        </p:spPr>
        <p:txBody>
          <a:bodyPr vert="horz" lIns="91440" tIns="45720" rIns="91440" bIns="45720" rtlCol="0" anchor="b">
            <a:normAutofit/>
          </a:bodyPr>
          <a:lstStyle/>
          <a:p>
            <a:r>
              <a:rPr lang="en-US" sz="3800">
                <a:solidFill>
                  <a:schemeClr val="tx2"/>
                </a:solidFill>
                <a:effectLst/>
              </a:rPr>
              <a:t>fundraising documentation form </a:t>
            </a:r>
            <a:endParaRPr lang="en-US" sz="3800">
              <a:solidFill>
                <a:schemeClr val="tx2"/>
              </a:solidFill>
            </a:endParaRPr>
          </a:p>
        </p:txBody>
      </p:sp>
      <p:sp>
        <p:nvSpPr>
          <p:cNvPr id="5" name="Rectangle 1">
            <a:extLst>
              <a:ext uri="{FF2B5EF4-FFF2-40B4-BE49-F238E27FC236}">
                <a16:creationId xmlns:a16="http://schemas.microsoft.com/office/drawing/2014/main" id="{A79FCF2F-F055-8671-3CB9-66F74C0ECAD1}"/>
              </a:ext>
            </a:extLst>
          </p:cNvPr>
          <p:cNvSpPr>
            <a:spLocks noChangeArrowheads="1"/>
          </p:cNvSpPr>
          <p:nvPr/>
        </p:nvSpPr>
        <p:spPr bwMode="auto">
          <a:xfrm>
            <a:off x="561110" y="4591665"/>
            <a:ext cx="4089633" cy="162232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R="0" lvl="0" fontAlgn="base">
              <a:spcBef>
                <a:spcPts val="1000"/>
              </a:spcBef>
              <a:buClr>
                <a:schemeClr val="accent1"/>
              </a:buClr>
              <a:buSzPct val="80000"/>
              <a:tabLst/>
            </a:pPr>
            <a:r>
              <a:rPr kumimoji="0" lang="en-US" altLang="en-US" u="none" strike="noStrike" cap="all" normalizeH="0" baseline="0">
                <a:ln>
                  <a:noFill/>
                </a:ln>
                <a:solidFill>
                  <a:schemeClr val="accent1"/>
                </a:solidFill>
                <a:effectLst/>
                <a:hlinkClick r:id="rId3"/>
              </a:rPr>
              <a:t>https://forms.office.com/r/LWiqA4eAe8</a:t>
            </a:r>
            <a:r>
              <a:rPr kumimoji="0" lang="en-US" altLang="en-US" u="none" strike="noStrike" cap="all" normalizeH="0" baseline="0">
                <a:ln>
                  <a:noFill/>
                </a:ln>
                <a:solidFill>
                  <a:schemeClr val="accent1"/>
                </a:solidFill>
                <a:effectLst/>
              </a:rPr>
              <a:t> </a:t>
            </a:r>
          </a:p>
        </p:txBody>
      </p:sp>
      <p:pic>
        <p:nvPicPr>
          <p:cNvPr id="4" name="Picture 3" descr="A qr code on a purple background&#10;&#10;Description automatically generated">
            <a:extLst>
              <a:ext uri="{FF2B5EF4-FFF2-40B4-BE49-F238E27FC236}">
                <a16:creationId xmlns:a16="http://schemas.microsoft.com/office/drawing/2014/main" id="{CD9AF1CC-4C02-81F5-9F54-299E2B8350C1}"/>
              </a:ext>
            </a:extLst>
          </p:cNvPr>
          <p:cNvPicPr>
            <a:picLocks noChangeAspect="1"/>
          </p:cNvPicPr>
          <p:nvPr/>
        </p:nvPicPr>
        <p:blipFill>
          <a:blip r:embed="rId4">
            <a:extLst>
              <a:ext uri="{28A0092B-C50C-407E-A947-70E740481C1C}">
                <a14:useLocalDpi xmlns:a14="http://schemas.microsoft.com/office/drawing/2010/main" val="0"/>
              </a:ext>
            </a:extLst>
          </a:blip>
          <a:srcRect t="9884" r="1" b="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20"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Tree>
    <p:extLst>
      <p:ext uri="{BB962C8B-B14F-4D97-AF65-F5344CB8AC3E}">
        <p14:creationId xmlns:p14="http://schemas.microsoft.com/office/powerpoint/2010/main" val="161761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26"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8" name="Freeform: Shape 27">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US"/>
          </a:p>
        </p:txBody>
      </p:sp>
      <p:sp>
        <p:nvSpPr>
          <p:cNvPr id="30"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5FF7F1E9-3995-21BA-47E8-D7D67CE2F1DF}"/>
              </a:ext>
            </a:extLst>
          </p:cNvPr>
          <p:cNvSpPr>
            <a:spLocks noGrp="1"/>
          </p:cNvSpPr>
          <p:nvPr>
            <p:ph type="title"/>
          </p:nvPr>
        </p:nvSpPr>
        <p:spPr>
          <a:xfrm>
            <a:off x="994087" y="1130603"/>
            <a:ext cx="3342442" cy="4596794"/>
          </a:xfrm>
        </p:spPr>
        <p:txBody>
          <a:bodyPr vert="horz" lIns="91440" tIns="45720" rIns="91440" bIns="45720" rtlCol="0" anchor="ctr">
            <a:normAutofit/>
          </a:bodyPr>
          <a:lstStyle/>
          <a:p>
            <a:r>
              <a:rPr lang="en-US" sz="3200">
                <a:solidFill>
                  <a:srgbClr val="EBEBEB"/>
                </a:solidFill>
                <a:effectLst/>
              </a:rPr>
              <a:t>Fundraising</a:t>
            </a:r>
            <a:endParaRPr lang="en-US" sz="3200">
              <a:solidFill>
                <a:srgbClr val="EBEBEB"/>
              </a:solidFill>
            </a:endParaRPr>
          </a:p>
        </p:txBody>
      </p:sp>
      <p:sp>
        <p:nvSpPr>
          <p:cNvPr id="4" name="TextBox 3">
            <a:extLst>
              <a:ext uri="{FF2B5EF4-FFF2-40B4-BE49-F238E27FC236}">
                <a16:creationId xmlns:a16="http://schemas.microsoft.com/office/drawing/2014/main" id="{20001004-F774-13E5-DE97-3E21ECE2706B}"/>
              </a:ext>
            </a:extLst>
          </p:cNvPr>
          <p:cNvSpPr txBox="1"/>
          <p:nvPr/>
        </p:nvSpPr>
        <p:spPr>
          <a:xfrm>
            <a:off x="5290077" y="437513"/>
            <a:ext cx="5502614" cy="6412022"/>
          </a:xfrm>
          <a:prstGeom prst="rect">
            <a:avLst/>
          </a:prstGeom>
        </p:spPr>
        <p:txBody>
          <a:bodyPr vert="horz" lIns="91440" tIns="45720" rIns="91440" bIns="45720" rtlCol="0" anchor="ctr">
            <a:normAutofit/>
          </a:bodyPr>
          <a:lstStyle/>
          <a:p>
            <a:pPr>
              <a:lnSpc>
                <a:spcPct val="90000"/>
              </a:lnSpc>
              <a:spcBef>
                <a:spcPts val="1000"/>
              </a:spcBef>
              <a:buClr>
                <a:schemeClr val="accent1"/>
              </a:buClr>
              <a:buSzPct val="80000"/>
              <a:buFont typeface="Wingdings 3" charset="2"/>
              <a:buChar char=""/>
            </a:pPr>
            <a:endParaRPr lang="en-US" sz="1300" dirty="0">
              <a:solidFill>
                <a:schemeClr val="tx1">
                  <a:lumMod val="75000"/>
                  <a:lumOff val="25000"/>
                </a:schemeClr>
              </a:solidFill>
              <a:effectLst/>
            </a:endParaRPr>
          </a:p>
          <a:p>
            <a:pPr marR="0" lvl="1" fontAlgn="base">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effectLst/>
              </a:rPr>
              <a:t>Any and all monies earned through fundraising under the NWABC shall be applied to the athlete’s account at New World Athletics first and will be held at the New World Athletics location by its proprietors only. </a:t>
            </a:r>
          </a:p>
          <a:p>
            <a:pPr marR="0" lvl="2" fontAlgn="base">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effectLst/>
              </a:rPr>
              <a:t>If an athlete’s account is in good-standing and paid in full with NWA then any additional monies earned through fundraising under NWABC may be applied to other specific athlete related expenses such as Worlds/Summit/End of Season Competition fees.</a:t>
            </a:r>
          </a:p>
          <a:p>
            <a:pPr marR="0" lvl="2" fontAlgn="base">
              <a:lnSpc>
                <a:spcPct val="90000"/>
              </a:lnSpc>
              <a:spcBef>
                <a:spcPts val="1000"/>
              </a:spcBef>
              <a:buClr>
                <a:schemeClr val="accent1"/>
              </a:buClr>
              <a:buSzPct val="80000"/>
            </a:pPr>
            <a:endParaRPr lang="en-US" sz="1300" dirty="0">
              <a:solidFill>
                <a:schemeClr val="tx1">
                  <a:lumMod val="75000"/>
                  <a:lumOff val="25000"/>
                </a:schemeClr>
              </a:solidFill>
              <a:effectLst/>
            </a:endParaRPr>
          </a:p>
          <a:p>
            <a:pPr marR="0" lvl="1" fontAlgn="base">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effectLst/>
              </a:rPr>
              <a:t>Any athlete/member that withdraws from New World Athletics program will immediately be terminated as member of the NWABC and will forfeit any and all monies earned from fundraising through the NWABC.  All forfeited money shall remain with NWABC.</a:t>
            </a:r>
          </a:p>
          <a:p>
            <a:pPr marR="0" lvl="1" fontAlgn="base">
              <a:lnSpc>
                <a:spcPct val="90000"/>
              </a:lnSpc>
              <a:spcBef>
                <a:spcPts val="1000"/>
              </a:spcBef>
              <a:buClr>
                <a:schemeClr val="accent1"/>
              </a:buClr>
              <a:buSzPct val="80000"/>
            </a:pPr>
            <a:endParaRPr lang="en-US" sz="1300" dirty="0">
              <a:solidFill>
                <a:schemeClr val="tx1">
                  <a:lumMod val="75000"/>
                  <a:lumOff val="25000"/>
                </a:schemeClr>
              </a:solidFill>
              <a:effectLst/>
            </a:endParaRPr>
          </a:p>
          <a:p>
            <a:pPr marR="0" lvl="1" fontAlgn="base">
              <a:lnSpc>
                <a:spcPct val="90000"/>
              </a:lnSpc>
              <a:spcBef>
                <a:spcPts val="1000"/>
              </a:spcBef>
              <a:buClr>
                <a:schemeClr val="accent1"/>
              </a:buClr>
              <a:buSzPct val="80000"/>
              <a:buFont typeface="Wingdings 3" charset="2"/>
              <a:buChar char=""/>
            </a:pPr>
            <a:r>
              <a:rPr lang="en-US" sz="1300" dirty="0">
                <a:solidFill>
                  <a:schemeClr val="tx1">
                    <a:lumMod val="75000"/>
                    <a:lumOff val="25000"/>
                  </a:schemeClr>
                </a:solidFill>
                <a:effectLst/>
              </a:rPr>
              <a:t>Any “sponsor” monies paid to the NWABC will be assessed a 5% fee.  The NWABC will not be responsible for making individual sponsorships public.  Any “sponsor” fees for the gym will be split among all booster club member athletes in good standing equally.  Gym sponsors will be mentioned at events by name.  </a:t>
            </a:r>
          </a:p>
          <a:p>
            <a:pPr marL="0" marR="0" fontAlgn="base">
              <a:lnSpc>
                <a:spcPct val="90000"/>
              </a:lnSpc>
              <a:spcBef>
                <a:spcPts val="1000"/>
              </a:spcBef>
              <a:buClr>
                <a:schemeClr val="accent1"/>
              </a:buClr>
              <a:buSzPct val="80000"/>
            </a:pPr>
            <a:endParaRPr lang="en-US" sz="1300" dirty="0">
              <a:solidFill>
                <a:schemeClr val="tx1">
                  <a:lumMod val="75000"/>
                  <a:lumOff val="25000"/>
                </a:schemeClr>
              </a:solidFill>
              <a:effectLst/>
            </a:endParaRPr>
          </a:p>
          <a:p>
            <a:pPr marL="0" marR="0" fontAlgn="base">
              <a:lnSpc>
                <a:spcPct val="90000"/>
              </a:lnSpc>
              <a:spcBef>
                <a:spcPts val="1000"/>
              </a:spcBef>
              <a:buClr>
                <a:schemeClr val="accent1"/>
              </a:buClr>
              <a:buSzPct val="80000"/>
            </a:pPr>
            <a:endParaRPr lang="en-US" sz="1300" dirty="0">
              <a:solidFill>
                <a:schemeClr val="tx1">
                  <a:lumMod val="75000"/>
                  <a:lumOff val="25000"/>
                </a:schemeClr>
              </a:solidFill>
              <a:effectLst/>
            </a:endParaRPr>
          </a:p>
        </p:txBody>
      </p:sp>
    </p:spTree>
    <p:extLst>
      <p:ext uri="{BB962C8B-B14F-4D97-AF65-F5344CB8AC3E}">
        <p14:creationId xmlns:p14="http://schemas.microsoft.com/office/powerpoint/2010/main" val="3849146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0" name="Rectangle 4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1" name="Rectangle 5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53" name="Group 5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7" name="Rectangle 2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26E78EBA-4546-F8EA-EA93-72039FD7F361}"/>
              </a:ext>
            </a:extLst>
          </p:cNvPr>
          <p:cNvSpPr>
            <a:spLocks noGrp="1"/>
          </p:cNvSpPr>
          <p:nvPr>
            <p:ph type="title"/>
          </p:nvPr>
        </p:nvSpPr>
        <p:spPr>
          <a:xfrm>
            <a:off x="1154954" y="855481"/>
            <a:ext cx="8761413" cy="553229"/>
          </a:xfrm>
        </p:spPr>
        <p:txBody>
          <a:bodyPr vert="horz" lIns="91440" tIns="45720" rIns="91440" bIns="45720" rtlCol="0" anchor="b">
            <a:normAutofit fontScale="90000"/>
          </a:bodyPr>
          <a:lstStyle/>
          <a:p>
            <a:r>
              <a:rPr lang="en-US" dirty="0">
                <a:solidFill>
                  <a:schemeClr val="tx1"/>
                </a:solidFill>
                <a:effectLst/>
              </a:rPr>
              <a:t>Reimbursement</a:t>
            </a:r>
            <a:endParaRPr lang="en-US" dirty="0">
              <a:solidFill>
                <a:schemeClr val="tx1"/>
              </a:solidFill>
            </a:endParaRPr>
          </a:p>
        </p:txBody>
      </p:sp>
      <p:sp>
        <p:nvSpPr>
          <p:cNvPr id="4" name="TextBox 3">
            <a:extLst>
              <a:ext uri="{FF2B5EF4-FFF2-40B4-BE49-F238E27FC236}">
                <a16:creationId xmlns:a16="http://schemas.microsoft.com/office/drawing/2014/main" id="{64D99794-6F58-7A6F-12B2-46926E87CD91}"/>
              </a:ext>
            </a:extLst>
          </p:cNvPr>
          <p:cNvSpPr txBox="1"/>
          <p:nvPr/>
        </p:nvSpPr>
        <p:spPr>
          <a:xfrm>
            <a:off x="763630" y="1542342"/>
            <a:ext cx="9407691" cy="5248275"/>
          </a:xfrm>
          <a:prstGeom prst="rect">
            <a:avLst/>
          </a:prstGeom>
        </p:spPr>
        <p:txBody>
          <a:bodyPr vert="horz" lIns="91440" tIns="45720" rIns="91440" bIns="45720" rtlCol="0" anchor="ctr">
            <a:normAutofit/>
          </a:bodyPr>
          <a:lstStyle/>
          <a:p>
            <a:pPr marR="0" lvl="0" fontAlgn="base">
              <a:lnSpc>
                <a:spcPct val="90000"/>
              </a:lnSpc>
              <a:spcBef>
                <a:spcPts val="1000"/>
              </a:spcBef>
              <a:buClr>
                <a:schemeClr val="accent1"/>
              </a:buClr>
              <a:buSzPct val="80000"/>
              <a:buFont typeface="Wingdings 3" charset="2"/>
              <a:buChar char=""/>
              <a:tabLst>
                <a:tab pos="457200" algn="l"/>
              </a:tabLst>
            </a:pPr>
            <a:endParaRPr lang="en-US" sz="900" dirty="0">
              <a:effectLst/>
            </a:endParaRPr>
          </a:p>
          <a:p>
            <a:pPr marR="0" lvl="1" fontAlgn="base">
              <a:lnSpc>
                <a:spcPct val="90000"/>
              </a:lnSpc>
              <a:spcBef>
                <a:spcPts val="1000"/>
              </a:spcBef>
              <a:buClr>
                <a:schemeClr val="accent1"/>
              </a:buClr>
              <a:buSzPct val="80000"/>
            </a:pPr>
            <a:r>
              <a:rPr lang="en-US" sz="1400" dirty="0">
                <a:effectLst/>
              </a:rPr>
              <a:t>As a non profit 501(c)3, NWABC is designed to exist to support New World Athletics athletes and is eligible to apply fundraising monies to non-private shareholders.</a:t>
            </a:r>
          </a:p>
          <a:p>
            <a:pPr marR="0" lvl="1" fontAlgn="base">
              <a:lnSpc>
                <a:spcPct val="90000"/>
              </a:lnSpc>
              <a:spcBef>
                <a:spcPts val="1000"/>
              </a:spcBef>
              <a:buClr>
                <a:schemeClr val="accent1"/>
              </a:buClr>
              <a:buSzPct val="80000"/>
              <a:buFont typeface="Wingdings 3" charset="2"/>
              <a:buChar char=""/>
            </a:pPr>
            <a:endParaRPr lang="en-US" sz="1400" dirty="0">
              <a:effectLst/>
            </a:endParaRPr>
          </a:p>
          <a:p>
            <a:pPr marR="0" lvl="1" fontAlgn="base">
              <a:lnSpc>
                <a:spcPct val="90000"/>
              </a:lnSpc>
              <a:spcBef>
                <a:spcPts val="1000"/>
              </a:spcBef>
              <a:buClr>
                <a:schemeClr val="accent1"/>
              </a:buClr>
              <a:buSzPct val="80000"/>
            </a:pPr>
            <a:r>
              <a:rPr lang="en-US" sz="1400" dirty="0">
                <a:effectLst/>
              </a:rPr>
              <a:t>An athlete must be in good standing with New World Athletics before applying for any expense reimbursements.</a:t>
            </a:r>
          </a:p>
          <a:p>
            <a:pPr marR="0" lvl="2" fontAlgn="base">
              <a:lnSpc>
                <a:spcPct val="90000"/>
              </a:lnSpc>
              <a:spcBef>
                <a:spcPts val="1000"/>
              </a:spcBef>
              <a:buClr>
                <a:schemeClr val="accent1"/>
              </a:buClr>
              <a:buSzPct val="80000"/>
            </a:pPr>
            <a:r>
              <a:rPr lang="en-US" sz="1400" dirty="0">
                <a:effectLst/>
              </a:rPr>
              <a:t>All membership fees, competition fees, music fees, camp fees, added lesson expenses, pro-shop expenses or any other New World Athletics account balance must be paid in full at the time that they are due to be considered in good standing.</a:t>
            </a:r>
          </a:p>
          <a:p>
            <a:pPr marR="0" lvl="2" fontAlgn="base">
              <a:lnSpc>
                <a:spcPct val="90000"/>
              </a:lnSpc>
              <a:spcBef>
                <a:spcPts val="1000"/>
              </a:spcBef>
              <a:buClr>
                <a:schemeClr val="accent1"/>
              </a:buClr>
              <a:buSzPct val="80000"/>
              <a:buFont typeface="Wingdings 3" charset="2"/>
              <a:buChar char=""/>
            </a:pPr>
            <a:endParaRPr lang="en-US" sz="1400" dirty="0"/>
          </a:p>
          <a:p>
            <a:pPr marR="0" lvl="1" fontAlgn="base">
              <a:lnSpc>
                <a:spcPct val="90000"/>
              </a:lnSpc>
              <a:spcBef>
                <a:spcPts val="1000"/>
              </a:spcBef>
              <a:buClr>
                <a:schemeClr val="accent1"/>
              </a:buClr>
              <a:buSzPct val="80000"/>
            </a:pPr>
            <a:r>
              <a:rPr lang="en-US" sz="1400" dirty="0">
                <a:effectLst/>
              </a:rPr>
              <a:t>Athlete accounts that are in good standing with New World Athletics, may apply for the below expenses to be reimbursed.</a:t>
            </a:r>
          </a:p>
          <a:p>
            <a:pPr marR="0" lvl="1" fontAlgn="base">
              <a:lnSpc>
                <a:spcPct val="90000"/>
              </a:lnSpc>
              <a:spcBef>
                <a:spcPts val="1000"/>
              </a:spcBef>
              <a:buClr>
                <a:schemeClr val="accent1"/>
              </a:buClr>
              <a:buSzPct val="80000"/>
            </a:pPr>
            <a:r>
              <a:rPr lang="en-US" sz="1400" dirty="0">
                <a:effectLst/>
              </a:rPr>
              <a:t> 	The expense must have already occurred before any reimbursement will be approved. </a:t>
            </a:r>
          </a:p>
          <a:p>
            <a:pPr marR="0" lvl="1" fontAlgn="base">
              <a:lnSpc>
                <a:spcPct val="90000"/>
              </a:lnSpc>
              <a:spcBef>
                <a:spcPts val="1000"/>
              </a:spcBef>
              <a:buClr>
                <a:schemeClr val="accent1"/>
              </a:buClr>
              <a:buSzPct val="80000"/>
            </a:pPr>
            <a:r>
              <a:rPr lang="en-US" sz="1400" dirty="0"/>
              <a:t>	 Lodging expenses within the approved timeline for distant and local competitions. Any lodging 	 that 	 is shared between athletes will only be reimbursed to the owner of the expense.		</a:t>
            </a:r>
          </a:p>
          <a:p>
            <a:pPr marR="0" lvl="1" fontAlgn="base">
              <a:lnSpc>
                <a:spcPct val="90000"/>
              </a:lnSpc>
              <a:spcBef>
                <a:spcPts val="1000"/>
              </a:spcBef>
              <a:buClr>
                <a:schemeClr val="accent1"/>
              </a:buClr>
              <a:buSzPct val="80000"/>
            </a:pPr>
            <a:r>
              <a:rPr lang="en-US" sz="1400" dirty="0"/>
              <a:t>	</a:t>
            </a:r>
            <a:r>
              <a:rPr lang="en-US" sz="1400" dirty="0">
                <a:effectLst/>
              </a:rPr>
              <a:t>Airfare expense for the athlete and one travel companion if the athlete is under the age of 21 	years </a:t>
            </a:r>
            <a:r>
              <a:rPr lang="en-US" sz="1400" dirty="0"/>
              <a:t> </a:t>
            </a:r>
            <a:r>
              <a:rPr lang="en-US" sz="1400" dirty="0">
                <a:effectLst/>
              </a:rPr>
              <a:t>old. 	</a:t>
            </a:r>
          </a:p>
          <a:p>
            <a:pPr marR="0" lvl="1" fontAlgn="base">
              <a:lnSpc>
                <a:spcPct val="90000"/>
              </a:lnSpc>
              <a:spcBef>
                <a:spcPts val="1000"/>
              </a:spcBef>
              <a:buClr>
                <a:schemeClr val="accent1"/>
              </a:buClr>
              <a:buSzPct val="80000"/>
            </a:pPr>
            <a:r>
              <a:rPr lang="en-US" sz="1400" dirty="0"/>
              <a:t>	 </a:t>
            </a:r>
            <a:r>
              <a:rPr lang="en-US" sz="1400" dirty="0">
                <a:effectLst/>
              </a:rPr>
              <a:t>End of Season Competition fees for the athlete only.</a:t>
            </a:r>
          </a:p>
          <a:p>
            <a:pPr marR="0" lvl="1" fontAlgn="base">
              <a:lnSpc>
                <a:spcPct val="90000"/>
              </a:lnSpc>
              <a:spcBef>
                <a:spcPts val="1000"/>
              </a:spcBef>
              <a:buClr>
                <a:schemeClr val="accent1"/>
              </a:buClr>
              <a:buSzPct val="80000"/>
            </a:pPr>
            <a:r>
              <a:rPr lang="en-US" sz="1400" dirty="0"/>
              <a:t>	</a:t>
            </a:r>
          </a:p>
          <a:p>
            <a:pPr marR="0" lvl="1" fontAlgn="base">
              <a:lnSpc>
                <a:spcPct val="90000"/>
              </a:lnSpc>
              <a:spcBef>
                <a:spcPts val="1000"/>
              </a:spcBef>
              <a:buClr>
                <a:schemeClr val="accent1"/>
              </a:buClr>
              <a:buSzPct val="80000"/>
              <a:buFont typeface="Wingdings 3" charset="2"/>
              <a:buChar char=""/>
            </a:pPr>
            <a:endParaRPr lang="en-US" sz="900" dirty="0">
              <a:effectLst/>
            </a:endParaRPr>
          </a:p>
          <a:p>
            <a:pPr marR="0" lvl="1" fontAlgn="base">
              <a:lnSpc>
                <a:spcPct val="90000"/>
              </a:lnSpc>
              <a:spcBef>
                <a:spcPts val="1000"/>
              </a:spcBef>
              <a:buClr>
                <a:schemeClr val="accent1"/>
              </a:buClr>
              <a:buSzPct val="80000"/>
              <a:buFont typeface="Wingdings 3" charset="2"/>
              <a:buChar char=""/>
            </a:pPr>
            <a:endParaRPr lang="en-US" sz="900" dirty="0">
              <a:effectLst/>
            </a:endParaRPr>
          </a:p>
          <a:p>
            <a:pPr marR="0" lvl="2" fontAlgn="base">
              <a:lnSpc>
                <a:spcPct val="90000"/>
              </a:lnSpc>
              <a:spcBef>
                <a:spcPts val="1000"/>
              </a:spcBef>
              <a:buClr>
                <a:schemeClr val="accent1"/>
              </a:buClr>
              <a:buSzPct val="80000"/>
              <a:buFont typeface="Wingdings 3" charset="2"/>
              <a:buChar char=""/>
            </a:pPr>
            <a:endParaRPr lang="en-US" sz="900" dirty="0">
              <a:effectLst/>
            </a:endParaRPr>
          </a:p>
        </p:txBody>
      </p:sp>
    </p:spTree>
    <p:extLst>
      <p:ext uri="{BB962C8B-B14F-4D97-AF65-F5344CB8AC3E}">
        <p14:creationId xmlns:p14="http://schemas.microsoft.com/office/powerpoint/2010/main" val="241063443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D9464E-E5B9-40C0-B738-67C266F5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 y="473745"/>
            <a:ext cx="11227090" cy="5902829"/>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6CCD7EA2-2557-4E49-9B59-9C028EF18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473746"/>
            <a:ext cx="4168684" cy="5902828"/>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C038DF9-EC55-A954-5536-7F2BEC95F6C4}"/>
              </a:ext>
            </a:extLst>
          </p:cNvPr>
          <p:cNvSpPr>
            <a:spLocks noGrp="1"/>
          </p:cNvSpPr>
          <p:nvPr>
            <p:ph type="title"/>
          </p:nvPr>
        </p:nvSpPr>
        <p:spPr>
          <a:xfrm>
            <a:off x="7605937" y="1175809"/>
            <a:ext cx="3311168" cy="4506382"/>
          </a:xfrm>
        </p:spPr>
        <p:txBody>
          <a:bodyPr vert="horz" lIns="91440" tIns="45720" rIns="91440" bIns="45720" rtlCol="0" anchor="ctr">
            <a:normAutofit/>
          </a:bodyPr>
          <a:lstStyle/>
          <a:p>
            <a:r>
              <a:rPr lang="en-US" sz="3200" dirty="0">
                <a:solidFill>
                  <a:srgbClr val="EBEBEB"/>
                </a:solidFill>
                <a:effectLst/>
              </a:rPr>
              <a:t>Reimbursement</a:t>
            </a:r>
            <a:endParaRPr lang="en-US" sz="3200" dirty="0">
              <a:solidFill>
                <a:srgbClr val="EBEBEB"/>
              </a:solidFill>
            </a:endParaRPr>
          </a:p>
        </p:txBody>
      </p:sp>
      <p:sp>
        <p:nvSpPr>
          <p:cNvPr id="4" name="TextBox 3">
            <a:extLst>
              <a:ext uri="{FF2B5EF4-FFF2-40B4-BE49-F238E27FC236}">
                <a16:creationId xmlns:a16="http://schemas.microsoft.com/office/drawing/2014/main" id="{E7799609-3E82-DF46-7568-C2C4AE5096A6}"/>
              </a:ext>
            </a:extLst>
          </p:cNvPr>
          <p:cNvSpPr txBox="1"/>
          <p:nvPr/>
        </p:nvSpPr>
        <p:spPr>
          <a:xfrm>
            <a:off x="1024748" y="931725"/>
            <a:ext cx="6121683" cy="5269049"/>
          </a:xfrm>
          <a:prstGeom prst="rect">
            <a:avLst/>
          </a:prstGeom>
        </p:spPr>
        <p:txBody>
          <a:bodyPr vert="horz" lIns="91440" tIns="45720" rIns="91440" bIns="45720" rtlCol="0" anchor="ctr">
            <a:normAutofit/>
          </a:bodyPr>
          <a:lstStyle/>
          <a:p>
            <a:pPr marR="0" lvl="2" fontAlgn="base">
              <a:lnSpc>
                <a:spcPct val="90000"/>
              </a:lnSpc>
              <a:spcBef>
                <a:spcPts val="1000"/>
              </a:spcBef>
              <a:buClr>
                <a:schemeClr val="accent1"/>
              </a:buClr>
              <a:buSzPct val="80000"/>
            </a:pPr>
            <a:r>
              <a:rPr lang="en-US" sz="1600" dirty="0">
                <a:solidFill>
                  <a:srgbClr val="FFFFFF"/>
                </a:solidFill>
                <a:effectLst/>
              </a:rPr>
              <a:t>Request for reimbursement of an approved expense will only be accepted after expense and travel, if applicable, has occurred.</a:t>
            </a:r>
          </a:p>
          <a:p>
            <a:pPr marR="0" lvl="2" fontAlgn="base">
              <a:lnSpc>
                <a:spcPct val="90000"/>
              </a:lnSpc>
              <a:spcBef>
                <a:spcPts val="1000"/>
              </a:spcBef>
              <a:buClr>
                <a:schemeClr val="accent1"/>
              </a:buClr>
              <a:buSzPct val="80000"/>
            </a:pPr>
            <a:endParaRPr lang="en-US" sz="1600" dirty="0">
              <a:solidFill>
                <a:srgbClr val="FFFFFF"/>
              </a:solidFill>
              <a:effectLst/>
            </a:endParaRPr>
          </a:p>
          <a:p>
            <a:pPr marR="0" lvl="2" fontAlgn="base">
              <a:lnSpc>
                <a:spcPct val="90000"/>
              </a:lnSpc>
              <a:spcBef>
                <a:spcPts val="1000"/>
              </a:spcBef>
              <a:buClr>
                <a:schemeClr val="accent1"/>
              </a:buClr>
              <a:buSzPct val="80000"/>
            </a:pPr>
            <a:r>
              <a:rPr lang="en-US" sz="1600" dirty="0">
                <a:solidFill>
                  <a:srgbClr val="FFFFFF"/>
                </a:solidFill>
                <a:effectLst/>
              </a:rPr>
              <a:t>Required documentation includes:</a:t>
            </a:r>
          </a:p>
          <a:p>
            <a:pPr marR="0" lvl="2" fontAlgn="base">
              <a:lnSpc>
                <a:spcPct val="90000"/>
              </a:lnSpc>
              <a:spcBef>
                <a:spcPts val="1000"/>
              </a:spcBef>
              <a:buClr>
                <a:schemeClr val="accent1"/>
              </a:buClr>
              <a:buSzPct val="80000"/>
              <a:buFont typeface="Wingdings 3" charset="2"/>
              <a:buChar char=""/>
            </a:pPr>
            <a:endParaRPr lang="en-US" sz="1600" dirty="0">
              <a:solidFill>
                <a:srgbClr val="FFFFFF"/>
              </a:solidFill>
              <a:effectLst/>
            </a:endParaRPr>
          </a:p>
          <a:p>
            <a:pPr marR="0" lvl="3" fontAlgn="base">
              <a:lnSpc>
                <a:spcPct val="90000"/>
              </a:lnSpc>
              <a:spcBef>
                <a:spcPts val="1000"/>
              </a:spcBef>
              <a:buClr>
                <a:schemeClr val="accent1"/>
              </a:buClr>
              <a:buSzPct val="80000"/>
              <a:tabLst>
                <a:tab pos="1828800" algn="l"/>
              </a:tabLst>
            </a:pPr>
            <a:r>
              <a:rPr lang="en-US" sz="1600" dirty="0">
                <a:solidFill>
                  <a:srgbClr val="FFFFFF"/>
                </a:solidFill>
                <a:effectLst/>
              </a:rPr>
              <a:t>- Documentation from New World Athletics gym owners that the athlete account is in good </a:t>
            </a:r>
            <a:r>
              <a:rPr lang="en-US" sz="1600" dirty="0">
                <a:solidFill>
                  <a:srgbClr val="FFFFFF"/>
                </a:solidFill>
              </a:rPr>
              <a:t>    </a:t>
            </a:r>
            <a:r>
              <a:rPr lang="en-US" sz="1600" dirty="0">
                <a:solidFill>
                  <a:srgbClr val="FFFFFF"/>
                </a:solidFill>
                <a:effectLst/>
              </a:rPr>
              <a:t>standing.</a:t>
            </a:r>
          </a:p>
          <a:p>
            <a:pPr marR="0" lvl="3" fontAlgn="base">
              <a:lnSpc>
                <a:spcPct val="90000"/>
              </a:lnSpc>
              <a:spcBef>
                <a:spcPts val="1000"/>
              </a:spcBef>
              <a:buClr>
                <a:schemeClr val="accent1"/>
              </a:buClr>
              <a:buSzPct val="80000"/>
              <a:tabLst>
                <a:tab pos="1828800" algn="l"/>
              </a:tabLst>
            </a:pPr>
            <a:r>
              <a:rPr lang="en-US" sz="1600" dirty="0">
                <a:solidFill>
                  <a:srgbClr val="FFFFFF"/>
                </a:solidFill>
                <a:effectLst/>
              </a:rPr>
              <a:t>- A completed request for reimbursement form</a:t>
            </a:r>
          </a:p>
          <a:p>
            <a:pPr marR="0" lvl="3" fontAlgn="base">
              <a:lnSpc>
                <a:spcPct val="90000"/>
              </a:lnSpc>
              <a:spcBef>
                <a:spcPts val="1000"/>
              </a:spcBef>
              <a:buClr>
                <a:schemeClr val="accent1"/>
              </a:buClr>
              <a:buSzPct val="80000"/>
              <a:tabLst>
                <a:tab pos="1828800" algn="l"/>
              </a:tabLst>
            </a:pPr>
            <a:r>
              <a:rPr lang="en-US" sz="1600" dirty="0">
                <a:solidFill>
                  <a:srgbClr val="FFFFFF"/>
                </a:solidFill>
                <a:effectLst/>
              </a:rPr>
              <a:t>- A detailed invoice of expense </a:t>
            </a:r>
          </a:p>
          <a:p>
            <a:pPr marR="0" lvl="3" fontAlgn="base">
              <a:lnSpc>
                <a:spcPct val="90000"/>
              </a:lnSpc>
              <a:spcBef>
                <a:spcPts val="1000"/>
              </a:spcBef>
              <a:buClr>
                <a:schemeClr val="accent1"/>
              </a:buClr>
              <a:buSzPct val="80000"/>
              <a:tabLst>
                <a:tab pos="1828800" algn="l"/>
              </a:tabLst>
            </a:pPr>
            <a:r>
              <a:rPr lang="en-US" sz="1600" dirty="0">
                <a:solidFill>
                  <a:srgbClr val="FFFFFF"/>
                </a:solidFill>
                <a:effectLst/>
              </a:rPr>
              <a:t>- A redacted statement of payment showcasing ONLY the credit card company name and expense transaction that will align with the detailed invoice.</a:t>
            </a:r>
          </a:p>
          <a:p>
            <a:pPr marR="0" lvl="3" fontAlgn="base">
              <a:lnSpc>
                <a:spcPct val="90000"/>
              </a:lnSpc>
              <a:spcBef>
                <a:spcPts val="1000"/>
              </a:spcBef>
              <a:buClr>
                <a:schemeClr val="accent1"/>
              </a:buClr>
              <a:buSzPct val="80000"/>
              <a:buFont typeface="Wingdings 3" charset="2"/>
              <a:buChar char=""/>
              <a:tabLst>
                <a:tab pos="1828800" algn="l"/>
              </a:tabLst>
            </a:pPr>
            <a:endParaRPr lang="en-US" sz="1400" dirty="0">
              <a:solidFill>
                <a:srgbClr val="FFFFFF"/>
              </a:solidFill>
              <a:effectLst/>
            </a:endParaRPr>
          </a:p>
        </p:txBody>
      </p:sp>
      <p:sp>
        <p:nvSpPr>
          <p:cNvPr id="28" name="Rectangle 27">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40" y="473747"/>
            <a:ext cx="685800" cy="59028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843414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grpSp>
      <p:sp>
        <p:nvSpPr>
          <p:cNvPr id="2" name="Title 1">
            <a:extLst>
              <a:ext uri="{FF2B5EF4-FFF2-40B4-BE49-F238E27FC236}">
                <a16:creationId xmlns:a16="http://schemas.microsoft.com/office/drawing/2014/main" id="{82B0B11D-12D7-10B5-B93E-67A83EDAB5C4}"/>
              </a:ext>
            </a:extLst>
          </p:cNvPr>
          <p:cNvSpPr>
            <a:spLocks noGrp="1"/>
          </p:cNvSpPr>
          <p:nvPr>
            <p:ph type="title"/>
          </p:nvPr>
        </p:nvSpPr>
        <p:spPr>
          <a:xfrm>
            <a:off x="682519" y="1085548"/>
            <a:ext cx="3814256" cy="4686903"/>
          </a:xfrm>
        </p:spPr>
        <p:txBody>
          <a:bodyPr vert="horz" lIns="91440" tIns="45720" rIns="91440" bIns="45720" rtlCol="0" anchor="ctr">
            <a:normAutofit/>
          </a:bodyPr>
          <a:lstStyle/>
          <a:p>
            <a:pPr algn="r"/>
            <a:r>
              <a:rPr lang="en-US" u="none" strike="noStrike" dirty="0">
                <a:solidFill>
                  <a:schemeClr val="tx1"/>
                </a:solidFill>
                <a:effectLst/>
              </a:rPr>
              <a:t>The New World Booster Club does so much more than fundraising!! </a:t>
            </a:r>
            <a:endParaRPr lang="en-US" dirty="0">
              <a:solidFill>
                <a:schemeClr val="tx1"/>
              </a:solidFill>
            </a:endParaRPr>
          </a:p>
        </p:txBody>
      </p:sp>
      <p:cxnSp>
        <p:nvCxnSpPr>
          <p:cNvPr id="28" name="Straight Connector 27">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0BC89EE-F660-D726-2AF6-13B1C55004B0}"/>
              </a:ext>
            </a:extLst>
          </p:cNvPr>
          <p:cNvSpPr txBox="1"/>
          <p:nvPr/>
        </p:nvSpPr>
        <p:spPr>
          <a:xfrm>
            <a:off x="5041399" y="597486"/>
            <a:ext cx="5579707" cy="5650913"/>
          </a:xfrm>
          <a:prstGeom prst="rect">
            <a:avLst/>
          </a:prstGeom>
        </p:spPr>
        <p:txBody>
          <a:bodyPr vert="horz" lIns="91440" tIns="45720" rIns="91440" bIns="45720" rtlCol="0" anchor="ctr">
            <a:normAutofit/>
          </a:bodyPr>
          <a:lstStyle/>
          <a:p>
            <a:pPr>
              <a:spcBef>
                <a:spcPts val="1000"/>
              </a:spcBef>
              <a:buClr>
                <a:schemeClr val="accent1"/>
              </a:buClr>
              <a:buSzPct val="80000"/>
            </a:pPr>
            <a:endParaRPr lang="en-US" u="none" strike="noStrike" dirty="0">
              <a:effectLst/>
            </a:endParaRPr>
          </a:p>
          <a:p>
            <a:pPr>
              <a:spcBef>
                <a:spcPts val="1000"/>
              </a:spcBef>
              <a:buClr>
                <a:schemeClr val="accent1"/>
              </a:buClr>
              <a:buSzPct val="80000"/>
            </a:pPr>
            <a:endParaRPr lang="en-US" u="none" strike="noStrike" dirty="0">
              <a:effectLst/>
            </a:endParaRPr>
          </a:p>
          <a:p>
            <a:pPr>
              <a:spcBef>
                <a:spcPts val="1000"/>
              </a:spcBef>
              <a:buClr>
                <a:schemeClr val="accent1"/>
              </a:buClr>
              <a:buSzPct val="80000"/>
            </a:pPr>
            <a:endParaRPr lang="en-US" u="none" strike="noStrike" dirty="0">
              <a:effectLst/>
            </a:endParaRPr>
          </a:p>
          <a:p>
            <a:pPr>
              <a:spcBef>
                <a:spcPts val="1000"/>
              </a:spcBef>
              <a:buClr>
                <a:schemeClr val="accent1"/>
              </a:buClr>
              <a:buSzPct val="80000"/>
            </a:pPr>
            <a:r>
              <a:rPr lang="en-US" u="none" strike="noStrike" dirty="0">
                <a:effectLst/>
              </a:rPr>
              <a:t>- We are also here to support our athletes &amp; coaches.  By being a member of the New World Booster Club it allows you to not only participate in fundraisers, but we also sponsor events for the athletes, buy special gifts, and assist with end of the year events.   </a:t>
            </a:r>
            <a:endParaRPr lang="en-US" dirty="0">
              <a:effectLst/>
            </a:endParaRPr>
          </a:p>
          <a:p>
            <a:pPr>
              <a:spcBef>
                <a:spcPts val="1000"/>
              </a:spcBef>
              <a:buClr>
                <a:schemeClr val="accent1"/>
              </a:buClr>
              <a:buSzPct val="80000"/>
            </a:pPr>
            <a:br>
              <a:rPr lang="en-US" dirty="0">
                <a:effectLst/>
              </a:rPr>
            </a:br>
            <a:r>
              <a:rPr lang="en-US" dirty="0">
                <a:effectLst/>
              </a:rPr>
              <a:t>-</a:t>
            </a:r>
            <a:r>
              <a:rPr lang="en-US" dirty="0"/>
              <a:t> </a:t>
            </a:r>
            <a:r>
              <a:rPr lang="en-US" u="none" strike="noStrike" dirty="0">
                <a:effectLst/>
              </a:rPr>
              <a:t>The booster fee this year is $40 per family.  If there is more than one child there will be an additional $10 per child.  </a:t>
            </a:r>
          </a:p>
          <a:p>
            <a:pPr>
              <a:spcBef>
                <a:spcPts val="1000"/>
              </a:spcBef>
              <a:buClr>
                <a:schemeClr val="accent1"/>
              </a:buClr>
              <a:buSzPct val="80000"/>
              <a:buFont typeface="Wingdings 3" charset="2"/>
              <a:buChar char=""/>
            </a:pPr>
            <a:endParaRPr lang="en-US" dirty="0"/>
          </a:p>
          <a:p>
            <a:pPr>
              <a:spcBef>
                <a:spcPts val="1000"/>
              </a:spcBef>
              <a:buClr>
                <a:schemeClr val="accent1"/>
              </a:buClr>
              <a:buSzPct val="80000"/>
              <a:buFont typeface="Wingdings 3" charset="2"/>
              <a:buChar char=""/>
            </a:pPr>
            <a:endParaRPr lang="en-US" dirty="0">
              <a:effectLst/>
            </a:endParaRPr>
          </a:p>
          <a:p>
            <a:pPr>
              <a:spcBef>
                <a:spcPts val="1000"/>
              </a:spcBef>
              <a:buClr>
                <a:schemeClr val="accent1"/>
              </a:buClr>
              <a:buSzPct val="80000"/>
            </a:pPr>
            <a:br>
              <a:rPr lang="en-US" dirty="0">
                <a:effectLst/>
              </a:rPr>
            </a:br>
            <a:endParaRPr lang="en-US" dirty="0"/>
          </a:p>
        </p:txBody>
      </p:sp>
    </p:spTree>
    <p:extLst>
      <p:ext uri="{BB962C8B-B14F-4D97-AF65-F5344CB8AC3E}">
        <p14:creationId xmlns:p14="http://schemas.microsoft.com/office/powerpoint/2010/main" val="176063101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9" name="Rectangle 28">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1" name="Rectangle 30">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DA71895-D48C-CC1B-ED86-9521300B0C5A}"/>
              </a:ext>
            </a:extLst>
          </p:cNvPr>
          <p:cNvSpPr>
            <a:spLocks noGrp="1"/>
          </p:cNvSpPr>
          <p:nvPr>
            <p:ph type="title"/>
          </p:nvPr>
        </p:nvSpPr>
        <p:spPr>
          <a:xfrm>
            <a:off x="561110" y="1241266"/>
            <a:ext cx="4089633" cy="3153753"/>
          </a:xfrm>
        </p:spPr>
        <p:txBody>
          <a:bodyPr vert="horz" lIns="91440" tIns="45720" rIns="91440" bIns="45720" rtlCol="0" anchor="b">
            <a:normAutofit/>
          </a:bodyPr>
          <a:lstStyle/>
          <a:p>
            <a:r>
              <a:rPr lang="en-US" sz="4200" dirty="0">
                <a:solidFill>
                  <a:schemeClr val="tx2"/>
                </a:solidFill>
                <a:effectLst/>
              </a:rPr>
              <a:t>reimbursement form</a:t>
            </a:r>
            <a:endParaRPr lang="en-US" sz="4200" dirty="0">
              <a:solidFill>
                <a:schemeClr val="tx2"/>
              </a:solidFill>
            </a:endParaRPr>
          </a:p>
        </p:txBody>
      </p:sp>
      <p:sp>
        <p:nvSpPr>
          <p:cNvPr id="3" name="Rectangle 1">
            <a:extLst>
              <a:ext uri="{FF2B5EF4-FFF2-40B4-BE49-F238E27FC236}">
                <a16:creationId xmlns:a16="http://schemas.microsoft.com/office/drawing/2014/main" id="{FAB87603-9227-B9AA-6EEF-9D3E4BF08E8E}"/>
              </a:ext>
            </a:extLst>
          </p:cNvPr>
          <p:cNvSpPr>
            <a:spLocks noChangeArrowheads="1"/>
          </p:cNvSpPr>
          <p:nvPr/>
        </p:nvSpPr>
        <p:spPr bwMode="auto">
          <a:xfrm>
            <a:off x="561110" y="4591665"/>
            <a:ext cx="4089633" cy="162232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R="0" lvl="0" fontAlgn="base">
              <a:spcBef>
                <a:spcPts val="1000"/>
              </a:spcBef>
              <a:buClr>
                <a:schemeClr val="accent1"/>
              </a:buClr>
              <a:buSzPct val="80000"/>
              <a:tabLst/>
            </a:pPr>
            <a:r>
              <a:rPr kumimoji="0" lang="en-US" altLang="en-US" u="none" strike="noStrike" cap="all" normalizeH="0" baseline="0">
                <a:ln>
                  <a:noFill/>
                </a:ln>
                <a:solidFill>
                  <a:schemeClr val="accent1"/>
                </a:solidFill>
                <a:effectLst/>
                <a:hlinkClick r:id="rId3"/>
              </a:rPr>
              <a:t>https://forms.office.com/r/LWiqA4eAe8</a:t>
            </a:r>
            <a:r>
              <a:rPr kumimoji="0" lang="en-US" altLang="en-US" u="none" strike="noStrike" cap="all" normalizeH="0" baseline="0">
                <a:ln>
                  <a:noFill/>
                </a:ln>
                <a:solidFill>
                  <a:schemeClr val="accent1"/>
                </a:solidFill>
                <a:effectLst/>
              </a:rPr>
              <a:t> </a:t>
            </a:r>
          </a:p>
        </p:txBody>
      </p:sp>
      <p:pic>
        <p:nvPicPr>
          <p:cNvPr id="6" name="Picture 5" descr="A qr code on a blue background&#10;&#10;Description automatically generated">
            <a:extLst>
              <a:ext uri="{FF2B5EF4-FFF2-40B4-BE49-F238E27FC236}">
                <a16:creationId xmlns:a16="http://schemas.microsoft.com/office/drawing/2014/main" id="{A1AC0F08-85E7-9008-CCA6-CCC8C4377869}"/>
              </a:ext>
            </a:extLst>
          </p:cNvPr>
          <p:cNvPicPr>
            <a:picLocks noChangeAspect="1"/>
          </p:cNvPicPr>
          <p:nvPr/>
        </p:nvPicPr>
        <p:blipFill>
          <a:blip r:embed="rId4">
            <a:extLst>
              <a:ext uri="{28A0092B-C50C-407E-A947-70E740481C1C}">
                <a14:useLocalDpi xmlns:a14="http://schemas.microsoft.com/office/drawing/2010/main" val="0"/>
              </a:ext>
            </a:extLst>
          </a:blip>
          <a:srcRect t="9884" r="1" b="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35"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Tree>
    <p:extLst>
      <p:ext uri="{BB962C8B-B14F-4D97-AF65-F5344CB8AC3E}">
        <p14:creationId xmlns:p14="http://schemas.microsoft.com/office/powerpoint/2010/main" val="69522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8" name="Rectangle 37">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1" name="Rectangle 40">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183320F-2523-BC99-AE6D-41D02BCD9192}"/>
              </a:ext>
            </a:extLst>
          </p:cNvPr>
          <p:cNvSpPr>
            <a:spLocks noGrp="1"/>
          </p:cNvSpPr>
          <p:nvPr>
            <p:ph type="title"/>
          </p:nvPr>
        </p:nvSpPr>
        <p:spPr>
          <a:xfrm>
            <a:off x="8382055" y="1241266"/>
            <a:ext cx="3161016" cy="3153753"/>
          </a:xfrm>
        </p:spPr>
        <p:txBody>
          <a:bodyPr vert="horz" lIns="91440" tIns="45720" rIns="91440" bIns="45720" rtlCol="0" anchor="b">
            <a:normAutofit/>
          </a:bodyPr>
          <a:lstStyle/>
          <a:p>
            <a:pPr>
              <a:lnSpc>
                <a:spcPct val="90000"/>
              </a:lnSpc>
            </a:pPr>
            <a:r>
              <a:rPr lang="en-US" sz="5000" b="0" i="0" kern="1200" dirty="0">
                <a:solidFill>
                  <a:srgbClr val="EBEBEB"/>
                </a:solidFill>
                <a:effectLst/>
                <a:latin typeface="+mj-lt"/>
                <a:ea typeface="+mj-ea"/>
                <a:cs typeface="+mj-cs"/>
              </a:rPr>
              <a:t>invoice of expense </a:t>
            </a:r>
            <a:endParaRPr lang="en-US" sz="5000" b="0" i="0" kern="1200" dirty="0">
              <a:solidFill>
                <a:srgbClr val="EBEBEB"/>
              </a:solidFill>
              <a:latin typeface="+mj-lt"/>
              <a:ea typeface="+mj-ea"/>
              <a:cs typeface="+mj-cs"/>
            </a:endParaRPr>
          </a:p>
        </p:txBody>
      </p:sp>
      <p:grpSp>
        <p:nvGrpSpPr>
          <p:cNvPr id="43" name="Group 42">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44" name="Rectangle 43">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46"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4" name="Picture 3">
            <a:extLst>
              <a:ext uri="{FF2B5EF4-FFF2-40B4-BE49-F238E27FC236}">
                <a16:creationId xmlns:a16="http://schemas.microsoft.com/office/drawing/2014/main" id="{753E9A19-1B1E-BA1B-54DA-E90B865A3F8C}"/>
              </a:ext>
            </a:extLst>
          </p:cNvPr>
          <p:cNvPicPr>
            <a:picLocks noChangeAspect="1"/>
          </p:cNvPicPr>
          <p:nvPr/>
        </p:nvPicPr>
        <p:blipFill>
          <a:blip r:embed="rId3"/>
          <a:srcRect r="321" b="-1"/>
          <a:stretch/>
        </p:blipFill>
        <p:spPr>
          <a:xfrm>
            <a:off x="1331767" y="107660"/>
            <a:ext cx="5499339" cy="6748753"/>
          </a:xfrm>
          <a:prstGeom prst="rect">
            <a:avLst/>
          </a:prstGeom>
        </p:spPr>
      </p:pic>
    </p:spTree>
    <p:extLst>
      <p:ext uri="{BB962C8B-B14F-4D97-AF65-F5344CB8AC3E}">
        <p14:creationId xmlns:p14="http://schemas.microsoft.com/office/powerpoint/2010/main" val="28502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txBody>
            <a:bodyPr/>
            <a:lstStyle/>
            <a:p>
              <a:endParaRPr lang="en-US"/>
            </a:p>
          </p:txBody>
        </p:sp>
      </p:grpSp>
      <p:sp>
        <p:nvSpPr>
          <p:cNvPr id="2" name="Title 1">
            <a:extLst>
              <a:ext uri="{FF2B5EF4-FFF2-40B4-BE49-F238E27FC236}">
                <a16:creationId xmlns:a16="http://schemas.microsoft.com/office/drawing/2014/main" id="{6D9BA312-C808-CFA6-5954-947FEFA83D02}"/>
              </a:ext>
            </a:extLst>
          </p:cNvPr>
          <p:cNvSpPr>
            <a:spLocks noGrp="1"/>
          </p:cNvSpPr>
          <p:nvPr>
            <p:ph type="title"/>
          </p:nvPr>
        </p:nvSpPr>
        <p:spPr>
          <a:xfrm>
            <a:off x="1161239" y="1961399"/>
            <a:ext cx="3034580" cy="2931111"/>
          </a:xfrm>
        </p:spPr>
        <p:txBody>
          <a:bodyPr anchor="ctr">
            <a:normAutofit/>
          </a:bodyPr>
          <a:lstStyle/>
          <a:p>
            <a:pPr algn="r"/>
            <a:br>
              <a:rPr lang="en-US" sz="1800" dirty="0">
                <a:solidFill>
                  <a:schemeClr val="tx1"/>
                </a:solidFill>
              </a:rPr>
            </a:br>
            <a:br>
              <a:rPr lang="en-US" sz="1800" dirty="0">
                <a:solidFill>
                  <a:schemeClr val="tx1"/>
                </a:solidFill>
              </a:rPr>
            </a:br>
            <a:r>
              <a:rPr lang="en-US" sz="1800" dirty="0">
                <a:solidFill>
                  <a:schemeClr val="tx1"/>
                </a:solidFill>
              </a:rPr>
              <a:t>contact us at </a:t>
            </a:r>
            <a:r>
              <a:rPr lang="en-US" sz="1800" b="0" i="0" u="sng" strike="noStrike" dirty="0">
                <a:solidFill>
                  <a:schemeClr val="tx1"/>
                </a:solidFill>
                <a:effectLst/>
                <a:latin typeface="Californian FB" panose="0207040306080B030204" pitchFamily="18" charset="0"/>
                <a:hlinkClick r:id="rId2"/>
              </a:rPr>
              <a:t>NWAboosters@gmail.com</a:t>
            </a:r>
            <a:r>
              <a:rPr lang="en-US" sz="1800" b="0" i="0" u="none" strike="noStrike" dirty="0">
                <a:solidFill>
                  <a:schemeClr val="tx1"/>
                </a:solidFill>
                <a:effectLst/>
                <a:latin typeface="Californian FB" panose="0207040306080B030204" pitchFamily="18" charset="0"/>
              </a:rPr>
              <a:t>  </a:t>
            </a:r>
            <a:br>
              <a:rPr lang="en-US" sz="1800" b="0" dirty="0">
                <a:solidFill>
                  <a:schemeClr val="tx1"/>
                </a:solidFill>
                <a:effectLst/>
                <a:latin typeface="Californian FB" panose="0207040306080B030204" pitchFamily="18" charset="0"/>
              </a:rPr>
            </a:br>
            <a:endParaRPr lang="en-US" sz="1800" dirty="0">
              <a:solidFill>
                <a:schemeClr val="tx1"/>
              </a:solidFill>
            </a:endParaRP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D8AAB3-9628-66EF-B485-F61D993AA96B}"/>
              </a:ext>
            </a:extLst>
          </p:cNvPr>
          <p:cNvSpPr>
            <a:spLocks noGrp="1"/>
          </p:cNvSpPr>
          <p:nvPr>
            <p:ph idx="1"/>
          </p:nvPr>
        </p:nvSpPr>
        <p:spPr>
          <a:xfrm>
            <a:off x="4678424" y="1930986"/>
            <a:ext cx="5732399" cy="3288714"/>
          </a:xfrm>
        </p:spPr>
        <p:txBody>
          <a:bodyPr anchor="ctr">
            <a:normAutofit/>
          </a:bodyPr>
          <a:lstStyle/>
          <a:p>
            <a:pPr marL="0" indent="0">
              <a:buNone/>
            </a:pPr>
            <a:r>
              <a:rPr lang="en-US" sz="3600" b="0" i="0" u="none" strike="noStrike" dirty="0">
                <a:solidFill>
                  <a:schemeClr val="tx1"/>
                </a:solidFill>
                <a:effectLst/>
                <a:latin typeface="Californian FB" panose="0207040306080B030204" pitchFamily="18" charset="0"/>
              </a:rPr>
              <a:t>If you need to contact us for any reason, please reach out!</a:t>
            </a:r>
            <a:endParaRPr lang="en-US" sz="3600" dirty="0">
              <a:solidFill>
                <a:schemeClr val="tx1"/>
              </a:solidFill>
            </a:endParaRPr>
          </a:p>
        </p:txBody>
      </p:sp>
    </p:spTree>
    <p:extLst>
      <p:ext uri="{BB962C8B-B14F-4D97-AF65-F5344CB8AC3E}">
        <p14:creationId xmlns:p14="http://schemas.microsoft.com/office/powerpoint/2010/main" val="109875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3" name="Rectangle 32">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Oval 33">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Oval 34">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Oval 35">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Oval 36">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Oval 37">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40"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41"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2" name="Rectangle 41">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3" name="Rectangle 42">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45" name="Group 4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7" name="Rectangle 2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8134596F-A7CF-B02C-E51B-18B217AB48B3}"/>
              </a:ext>
            </a:extLst>
          </p:cNvPr>
          <p:cNvSpPr>
            <a:spLocks noGrp="1"/>
          </p:cNvSpPr>
          <p:nvPr>
            <p:ph type="title"/>
          </p:nvPr>
        </p:nvSpPr>
        <p:spPr>
          <a:xfrm>
            <a:off x="1154954" y="855481"/>
            <a:ext cx="8761413" cy="898674"/>
          </a:xfrm>
        </p:spPr>
        <p:txBody>
          <a:bodyPr vert="horz" lIns="91440" tIns="45720" rIns="91440" bIns="45720" rtlCol="0" anchor="b">
            <a:normAutofit/>
          </a:bodyPr>
          <a:lstStyle/>
          <a:p>
            <a:r>
              <a:rPr lang="en-US">
                <a:solidFill>
                  <a:schemeClr val="tx1"/>
                </a:solidFill>
              </a:rPr>
              <a:t>Meet your NWABC 2024-2025 Board</a:t>
            </a:r>
          </a:p>
        </p:txBody>
      </p:sp>
      <p:sp>
        <p:nvSpPr>
          <p:cNvPr id="4" name="TextBox 3">
            <a:extLst>
              <a:ext uri="{FF2B5EF4-FFF2-40B4-BE49-F238E27FC236}">
                <a16:creationId xmlns:a16="http://schemas.microsoft.com/office/drawing/2014/main" id="{C27A78BF-D5DF-0E17-08B2-354DCE4CB0B2}"/>
              </a:ext>
            </a:extLst>
          </p:cNvPr>
          <p:cNvSpPr txBox="1"/>
          <p:nvPr/>
        </p:nvSpPr>
        <p:spPr>
          <a:xfrm>
            <a:off x="1154954" y="2079173"/>
            <a:ext cx="8182191" cy="3730689"/>
          </a:xfrm>
          <a:prstGeom prst="rect">
            <a:avLst/>
          </a:prstGeom>
        </p:spPr>
        <p:txBody>
          <a:bodyPr vert="horz" lIns="91440" tIns="45720" rIns="91440" bIns="45720" rtlCol="0" anchor="ctr">
            <a:normAutofit/>
          </a:bodyPr>
          <a:lstStyle/>
          <a:p>
            <a:pPr marR="0" lvl="2" fontAlgn="base">
              <a:spcBef>
                <a:spcPts val="1000"/>
              </a:spcBef>
              <a:buClr>
                <a:schemeClr val="accent1"/>
              </a:buClr>
              <a:buSzPct val="80000"/>
              <a:buFont typeface="Wingdings 3" charset="2"/>
              <a:buChar char=""/>
            </a:pPr>
            <a:r>
              <a:rPr lang="en-US" dirty="0">
                <a:effectLst/>
              </a:rPr>
              <a:t>President: </a:t>
            </a:r>
            <a:r>
              <a:rPr lang="en-US" strike="sngStrike" dirty="0">
                <a:effectLst/>
              </a:rPr>
              <a:t>Robin Bergeron</a:t>
            </a:r>
            <a:endParaRPr lang="en-US" dirty="0">
              <a:effectLst/>
            </a:endParaRPr>
          </a:p>
          <a:p>
            <a:pPr marR="0" lvl="2" fontAlgn="base">
              <a:spcBef>
                <a:spcPts val="1000"/>
              </a:spcBef>
              <a:buClr>
                <a:schemeClr val="accent1"/>
              </a:buClr>
              <a:buSzPct val="80000"/>
              <a:buFont typeface="Wingdings 3" charset="2"/>
              <a:buChar char=""/>
            </a:pPr>
            <a:r>
              <a:rPr lang="en-US" dirty="0">
                <a:effectLst/>
              </a:rPr>
              <a:t>Vice President: Erin Veilleux</a:t>
            </a:r>
          </a:p>
          <a:p>
            <a:pPr marR="0" lvl="2" fontAlgn="base">
              <a:spcBef>
                <a:spcPts val="1000"/>
              </a:spcBef>
              <a:buClr>
                <a:schemeClr val="accent1"/>
              </a:buClr>
              <a:buSzPct val="80000"/>
              <a:buFont typeface="Wingdings 3" charset="2"/>
              <a:buChar char=""/>
            </a:pPr>
            <a:r>
              <a:rPr lang="en-US" dirty="0">
                <a:effectLst/>
              </a:rPr>
              <a:t>Secretary: Veronica Blair</a:t>
            </a:r>
          </a:p>
          <a:p>
            <a:pPr marR="0" lvl="2" fontAlgn="base">
              <a:spcBef>
                <a:spcPts val="1000"/>
              </a:spcBef>
              <a:buClr>
                <a:schemeClr val="accent1"/>
              </a:buClr>
              <a:buSzPct val="80000"/>
              <a:buFont typeface="Wingdings 3" charset="2"/>
              <a:buChar char=""/>
            </a:pPr>
            <a:r>
              <a:rPr lang="en-US" dirty="0">
                <a:effectLst/>
              </a:rPr>
              <a:t>Treasurer: Carlie Gomez</a:t>
            </a:r>
          </a:p>
          <a:p>
            <a:pPr marR="0" lvl="2" fontAlgn="base">
              <a:spcBef>
                <a:spcPts val="1000"/>
              </a:spcBef>
              <a:buClr>
                <a:schemeClr val="accent1"/>
              </a:buClr>
              <a:buSzPct val="80000"/>
              <a:buFont typeface="Wingdings 3" charset="2"/>
              <a:buChar char=""/>
            </a:pPr>
            <a:r>
              <a:rPr lang="en-US" dirty="0">
                <a:effectLst/>
              </a:rPr>
              <a:t>Member at Large: </a:t>
            </a:r>
            <a:r>
              <a:rPr lang="en-US" strike="sngStrike" dirty="0">
                <a:effectLst/>
              </a:rPr>
              <a:t>A</a:t>
            </a:r>
            <a:r>
              <a:rPr lang="en-US" dirty="0">
                <a:effectLst/>
              </a:rPr>
              <a:t>ndrea McDonough</a:t>
            </a:r>
          </a:p>
          <a:p>
            <a:pPr marR="0" lvl="2" fontAlgn="base">
              <a:spcBef>
                <a:spcPts val="1000"/>
              </a:spcBef>
              <a:buClr>
                <a:schemeClr val="accent1"/>
              </a:buClr>
              <a:buSzPct val="80000"/>
              <a:buFont typeface="Wingdings 3" charset="2"/>
              <a:buChar char=""/>
            </a:pPr>
            <a:r>
              <a:rPr lang="en-US" dirty="0">
                <a:effectLst/>
              </a:rPr>
              <a:t>Corresponding Secretary/Webmaster:  Nicole </a:t>
            </a:r>
            <a:r>
              <a:rPr lang="en-US" dirty="0" err="1">
                <a:effectLst/>
              </a:rPr>
              <a:t>Santaniell</a:t>
            </a:r>
            <a:endParaRPr lang="en-US" dirty="0">
              <a:effectLst/>
            </a:endParaRPr>
          </a:p>
        </p:txBody>
      </p:sp>
    </p:spTree>
    <p:extLst>
      <p:ext uri="{BB962C8B-B14F-4D97-AF65-F5344CB8AC3E}">
        <p14:creationId xmlns:p14="http://schemas.microsoft.com/office/powerpoint/2010/main" val="227849261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1" name="Rectangle 1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3" name="Group 12">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4" name="Rectangle 13">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DAEF0B5F-6869-F577-AC8F-56A62DB1A4C6}"/>
              </a:ext>
            </a:extLst>
          </p:cNvPr>
          <p:cNvSpPr>
            <a:spLocks noGrp="1"/>
          </p:cNvSpPr>
          <p:nvPr>
            <p:ph type="title"/>
          </p:nvPr>
        </p:nvSpPr>
        <p:spPr>
          <a:xfrm>
            <a:off x="1783910" y="4222621"/>
            <a:ext cx="8825658" cy="1691940"/>
          </a:xfrm>
        </p:spPr>
        <p:txBody>
          <a:bodyPr vert="horz" lIns="91440" tIns="45720" rIns="91440" bIns="45720" rtlCol="0" anchor="b">
            <a:normAutofit fontScale="90000"/>
          </a:bodyPr>
          <a:lstStyle/>
          <a:p>
            <a:pPr algn="ctr"/>
            <a:r>
              <a:rPr lang="en-US" sz="5400" dirty="0">
                <a:solidFill>
                  <a:schemeClr val="tx1"/>
                </a:solidFill>
                <a:effectLst/>
              </a:rPr>
              <a:t>The membership season will be June 1st – May 31st</a:t>
            </a:r>
            <a:endParaRPr lang="en-US" sz="5400" dirty="0">
              <a:solidFill>
                <a:schemeClr val="tx1"/>
              </a:solidFill>
            </a:endParaRPr>
          </a:p>
        </p:txBody>
      </p:sp>
      <p:cxnSp>
        <p:nvCxnSpPr>
          <p:cNvPr id="17" name="Straight Connector 16">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E78E49D-5801-FFD0-B993-CC8865E42B1F}"/>
              </a:ext>
            </a:extLst>
          </p:cNvPr>
          <p:cNvSpPr txBox="1">
            <a:spLocks/>
          </p:cNvSpPr>
          <p:nvPr/>
        </p:nvSpPr>
        <p:spPr bwMode="gray">
          <a:xfrm>
            <a:off x="1783910" y="1452883"/>
            <a:ext cx="8825658" cy="1691940"/>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dirty="0">
                <a:solidFill>
                  <a:schemeClr val="tx1"/>
                </a:solidFill>
              </a:rPr>
              <a:t>Join the Booster Club to support our athletes!</a:t>
            </a:r>
          </a:p>
        </p:txBody>
      </p:sp>
    </p:spTree>
    <p:extLst>
      <p:ext uri="{BB962C8B-B14F-4D97-AF65-F5344CB8AC3E}">
        <p14:creationId xmlns:p14="http://schemas.microsoft.com/office/powerpoint/2010/main" val="26726452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3BCA653-53CE-AB2E-1414-26E7258B023F}"/>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b="0" i="0" kern="1200" dirty="0">
                <a:solidFill>
                  <a:srgbClr val="EBEBEB"/>
                </a:solidFill>
                <a:latin typeface="+mj-lt"/>
                <a:ea typeface="+mj-ea"/>
                <a:cs typeface="+mj-cs"/>
              </a:rPr>
              <a:t>New World Booster Inc. </a:t>
            </a:r>
            <a:br>
              <a:rPr lang="en-US" sz="5400" b="0" i="0" kern="1200" dirty="0">
                <a:solidFill>
                  <a:srgbClr val="EBEBEB"/>
                </a:solidFill>
                <a:latin typeface="+mj-lt"/>
                <a:ea typeface="+mj-ea"/>
                <a:cs typeface="+mj-cs"/>
              </a:rPr>
            </a:br>
            <a:r>
              <a:rPr lang="en-US" sz="5400" b="0" i="0" kern="1200" dirty="0">
                <a:solidFill>
                  <a:srgbClr val="EBEBEB"/>
                </a:solidFill>
                <a:latin typeface="+mj-lt"/>
                <a:ea typeface="+mj-ea"/>
                <a:cs typeface="+mj-cs"/>
              </a:rPr>
              <a:t>Venmo</a:t>
            </a:r>
          </a:p>
        </p:txBody>
      </p:sp>
      <p:grpSp>
        <p:nvGrpSpPr>
          <p:cNvPr id="29" name="Group 28">
            <a:extLst>
              <a:ext uri="{FF2B5EF4-FFF2-40B4-BE49-F238E27FC236}">
                <a16:creationId xmlns:a16="http://schemas.microsoft.com/office/drawing/2014/main" id="{F41F5BDA-0140-462B-933C-538752EEAD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23335" y="396836"/>
            <a:ext cx="4992157" cy="6058999"/>
            <a:chOff x="6776508" y="396836"/>
            <a:chExt cx="4992157" cy="6058999"/>
          </a:xfrm>
        </p:grpSpPr>
        <p:sp>
          <p:nvSpPr>
            <p:cNvPr id="30" name="Rectangle 29">
              <a:extLst>
                <a:ext uri="{FF2B5EF4-FFF2-40B4-BE49-F238E27FC236}">
                  <a16:creationId xmlns:a16="http://schemas.microsoft.com/office/drawing/2014/main" id="{28AE763C-C631-453B-A3A7-09499D0DB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Freeform 5">
              <a:extLst>
                <a:ext uri="{FF2B5EF4-FFF2-40B4-BE49-F238E27FC236}">
                  <a16:creationId xmlns:a16="http://schemas.microsoft.com/office/drawing/2014/main" id="{C0C2E541-1E75-440D-A59A-C2B3AB867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32" name="Freeform 5">
              <a:extLst>
                <a:ext uri="{FF2B5EF4-FFF2-40B4-BE49-F238E27FC236}">
                  <a16:creationId xmlns:a16="http://schemas.microsoft.com/office/drawing/2014/main" id="{481FF14D-53DC-4EA3-8425-26F1B0F08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4" name="Picture 3" descr="A screenshot of a phone&#10;&#10;Description automatically generated">
            <a:extLst>
              <a:ext uri="{FF2B5EF4-FFF2-40B4-BE49-F238E27FC236}">
                <a16:creationId xmlns:a16="http://schemas.microsoft.com/office/drawing/2014/main" id="{2A39232D-F9B7-5FEE-8E32-965A6C3D9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680" y="1114621"/>
            <a:ext cx="3124412" cy="4628758"/>
          </a:xfrm>
          <a:prstGeom prst="rect">
            <a:avLst/>
          </a:prstGeom>
        </p:spPr>
      </p:pic>
    </p:spTree>
    <p:extLst>
      <p:ext uri="{BB962C8B-B14F-4D97-AF65-F5344CB8AC3E}">
        <p14:creationId xmlns:p14="http://schemas.microsoft.com/office/powerpoint/2010/main" val="2311847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AFB2-597D-A45F-D66C-E6BC77A4328A}"/>
              </a:ext>
            </a:extLst>
          </p:cNvPr>
          <p:cNvSpPr>
            <a:spLocks noGrp="1"/>
          </p:cNvSpPr>
          <p:nvPr>
            <p:ph type="title"/>
          </p:nvPr>
        </p:nvSpPr>
        <p:spPr>
          <a:xfrm>
            <a:off x="1154954" y="973668"/>
            <a:ext cx="8761413" cy="706964"/>
          </a:xfrm>
        </p:spPr>
        <p:txBody>
          <a:bodyPr/>
          <a:lstStyle/>
          <a:p>
            <a:r>
              <a:rPr lang="en-US" sz="5400" dirty="0"/>
              <a:t>Supporting our Athletes </a:t>
            </a:r>
          </a:p>
        </p:txBody>
      </p:sp>
      <p:sp>
        <p:nvSpPr>
          <p:cNvPr id="3" name="Title 1">
            <a:extLst>
              <a:ext uri="{FF2B5EF4-FFF2-40B4-BE49-F238E27FC236}">
                <a16:creationId xmlns:a16="http://schemas.microsoft.com/office/drawing/2014/main" id="{7518278F-AE39-72E0-59B2-9FBFA950A3A6}"/>
              </a:ext>
            </a:extLst>
          </p:cNvPr>
          <p:cNvSpPr txBox="1">
            <a:spLocks/>
          </p:cNvSpPr>
          <p:nvPr/>
        </p:nvSpPr>
        <p:spPr bwMode="gray">
          <a:xfrm>
            <a:off x="3051984" y="2824565"/>
            <a:ext cx="1551635" cy="6044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buClr>
                <a:schemeClr val="accent1"/>
              </a:buClr>
              <a:buSzPct val="80000"/>
            </a:pPr>
            <a:r>
              <a:rPr lang="en-US" b="1" cap="all" dirty="0">
                <a:solidFill>
                  <a:schemeClr val="accent1">
                    <a:lumMod val="60000"/>
                    <a:lumOff val="40000"/>
                  </a:schemeClr>
                </a:solidFill>
                <a:latin typeface="+mn-lt"/>
                <a:ea typeface="+mn-ea"/>
                <a:cs typeface="+mn-cs"/>
              </a:rPr>
              <a:t>Bows</a:t>
            </a:r>
          </a:p>
        </p:txBody>
      </p:sp>
      <p:sp>
        <p:nvSpPr>
          <p:cNvPr id="4" name="Title 1">
            <a:extLst>
              <a:ext uri="{FF2B5EF4-FFF2-40B4-BE49-F238E27FC236}">
                <a16:creationId xmlns:a16="http://schemas.microsoft.com/office/drawing/2014/main" id="{E3C626C7-747C-0FDD-EADE-AD3AA3830F20}"/>
              </a:ext>
            </a:extLst>
          </p:cNvPr>
          <p:cNvSpPr txBox="1">
            <a:spLocks/>
          </p:cNvSpPr>
          <p:nvPr/>
        </p:nvSpPr>
        <p:spPr bwMode="gray">
          <a:xfrm>
            <a:off x="6998607" y="2824564"/>
            <a:ext cx="3328808" cy="604435"/>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buClr>
                <a:schemeClr val="accent1"/>
              </a:buClr>
              <a:buSzPct val="80000"/>
            </a:pPr>
            <a:r>
              <a:rPr lang="en-US" b="1" cap="all" dirty="0">
                <a:solidFill>
                  <a:schemeClr val="accent1">
                    <a:lumMod val="60000"/>
                    <a:lumOff val="40000"/>
                  </a:schemeClr>
                </a:solidFill>
                <a:latin typeface="+mn-lt"/>
                <a:ea typeface="+mn-ea"/>
                <a:cs typeface="+mn-cs"/>
              </a:rPr>
              <a:t>Team T-Shirts</a:t>
            </a:r>
          </a:p>
        </p:txBody>
      </p:sp>
      <p:pic>
        <p:nvPicPr>
          <p:cNvPr id="8" name="Picture 7" descr="A black bow with white dots&#10;&#10;Description automatically generated">
            <a:extLst>
              <a:ext uri="{FF2B5EF4-FFF2-40B4-BE49-F238E27FC236}">
                <a16:creationId xmlns:a16="http://schemas.microsoft.com/office/drawing/2014/main" id="{30508816-CB21-1285-53FB-931657CE7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269" y="3532589"/>
            <a:ext cx="3135064" cy="2438383"/>
          </a:xfrm>
          <a:prstGeom prst="rect">
            <a:avLst/>
          </a:prstGeom>
          <a:ln w="165100">
            <a:solidFill>
              <a:srgbClr val="7030A0"/>
            </a:solidFill>
          </a:ln>
        </p:spPr>
      </p:pic>
      <p:pic>
        <p:nvPicPr>
          <p:cNvPr id="10" name="Picture 9" descr="A t-shirt with a drum and text&#10;&#10;Description automatically generated">
            <a:extLst>
              <a:ext uri="{FF2B5EF4-FFF2-40B4-BE49-F238E27FC236}">
                <a16:creationId xmlns:a16="http://schemas.microsoft.com/office/drawing/2014/main" id="{090E7C86-9F42-A4AB-0134-4BFEFD8D2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136" y="3532589"/>
            <a:ext cx="2971531" cy="2438383"/>
          </a:xfrm>
          <a:prstGeom prst="rect">
            <a:avLst/>
          </a:prstGeom>
          <a:ln w="165100">
            <a:solidFill>
              <a:srgbClr val="7030A0"/>
            </a:solidFill>
          </a:ln>
        </p:spPr>
      </p:pic>
      <p:sp>
        <p:nvSpPr>
          <p:cNvPr id="15" name="Title 1">
            <a:extLst>
              <a:ext uri="{FF2B5EF4-FFF2-40B4-BE49-F238E27FC236}">
                <a16:creationId xmlns:a16="http://schemas.microsoft.com/office/drawing/2014/main" id="{90BBF798-8589-38F4-10AE-A1E4F57A586D}"/>
              </a:ext>
            </a:extLst>
          </p:cNvPr>
          <p:cNvSpPr txBox="1">
            <a:spLocks/>
          </p:cNvSpPr>
          <p:nvPr/>
        </p:nvSpPr>
        <p:spPr bwMode="gray">
          <a:xfrm>
            <a:off x="232475" y="2249165"/>
            <a:ext cx="11770962" cy="708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rgbClr val="7030A0"/>
                </a:solidFill>
              </a:rPr>
              <a:t>Members receive at least one mandatory gift such as bows, team t-shirts, etc. </a:t>
            </a:r>
          </a:p>
        </p:txBody>
      </p:sp>
    </p:spTree>
    <p:extLst>
      <p:ext uri="{BB962C8B-B14F-4D97-AF65-F5344CB8AC3E}">
        <p14:creationId xmlns:p14="http://schemas.microsoft.com/office/powerpoint/2010/main" val="298506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AFB2-597D-A45F-D66C-E6BC77A4328A}"/>
              </a:ext>
            </a:extLst>
          </p:cNvPr>
          <p:cNvSpPr>
            <a:spLocks noGrp="1"/>
          </p:cNvSpPr>
          <p:nvPr>
            <p:ph type="title"/>
          </p:nvPr>
        </p:nvSpPr>
        <p:spPr/>
        <p:txBody>
          <a:bodyPr/>
          <a:lstStyle/>
          <a:p>
            <a:r>
              <a:rPr lang="en-US" sz="5400" dirty="0"/>
              <a:t>Supporting our Athletes </a:t>
            </a:r>
          </a:p>
        </p:txBody>
      </p:sp>
      <p:sp>
        <p:nvSpPr>
          <p:cNvPr id="3" name="Title 1">
            <a:extLst>
              <a:ext uri="{FF2B5EF4-FFF2-40B4-BE49-F238E27FC236}">
                <a16:creationId xmlns:a16="http://schemas.microsoft.com/office/drawing/2014/main" id="{7518278F-AE39-72E0-59B2-9FBFA950A3A6}"/>
              </a:ext>
            </a:extLst>
          </p:cNvPr>
          <p:cNvSpPr txBox="1">
            <a:spLocks/>
          </p:cNvSpPr>
          <p:nvPr/>
        </p:nvSpPr>
        <p:spPr bwMode="gray">
          <a:xfrm>
            <a:off x="8448805" y="2218944"/>
            <a:ext cx="3100226" cy="54273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Gym Equipment</a:t>
            </a:r>
          </a:p>
        </p:txBody>
      </p:sp>
      <p:pic>
        <p:nvPicPr>
          <p:cNvPr id="6" name="Picture 5" descr="A group of people in a gym&#10;&#10;Description automatically generated">
            <a:extLst>
              <a:ext uri="{FF2B5EF4-FFF2-40B4-BE49-F238E27FC236}">
                <a16:creationId xmlns:a16="http://schemas.microsoft.com/office/drawing/2014/main" id="{0888B4E8-C104-2CCA-B84E-B7B616817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8805" y="2695224"/>
            <a:ext cx="3001433" cy="3086100"/>
          </a:xfrm>
          <a:prstGeom prst="rect">
            <a:avLst/>
          </a:prstGeom>
        </p:spPr>
      </p:pic>
      <p:sp>
        <p:nvSpPr>
          <p:cNvPr id="7" name="Title 1">
            <a:extLst>
              <a:ext uri="{FF2B5EF4-FFF2-40B4-BE49-F238E27FC236}">
                <a16:creationId xmlns:a16="http://schemas.microsoft.com/office/drawing/2014/main" id="{AE1A926A-33C5-85D8-BD73-F6EF9DFAB2D1}"/>
              </a:ext>
            </a:extLst>
          </p:cNvPr>
          <p:cNvSpPr txBox="1">
            <a:spLocks/>
          </p:cNvSpPr>
          <p:nvPr/>
        </p:nvSpPr>
        <p:spPr bwMode="gray">
          <a:xfrm>
            <a:off x="537813" y="2174719"/>
            <a:ext cx="4058257" cy="52050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pPr>
            <a:r>
              <a:rPr lang="en-US" sz="2800" cap="all" dirty="0">
                <a:solidFill>
                  <a:schemeClr val="accent1">
                    <a:lumMod val="60000"/>
                    <a:lumOff val="40000"/>
                  </a:schemeClr>
                </a:solidFill>
                <a:latin typeface="+mn-lt"/>
                <a:ea typeface="+mn-ea"/>
                <a:cs typeface="+mn-cs"/>
              </a:rPr>
              <a:t>End of Year Banner</a:t>
            </a:r>
          </a:p>
        </p:txBody>
      </p:sp>
      <p:sp>
        <p:nvSpPr>
          <p:cNvPr id="9" name="Title 1">
            <a:extLst>
              <a:ext uri="{FF2B5EF4-FFF2-40B4-BE49-F238E27FC236}">
                <a16:creationId xmlns:a16="http://schemas.microsoft.com/office/drawing/2014/main" id="{612EF468-5B8A-C4EA-2D98-ADDE72EE0FEC}"/>
              </a:ext>
            </a:extLst>
          </p:cNvPr>
          <p:cNvSpPr txBox="1">
            <a:spLocks/>
          </p:cNvSpPr>
          <p:nvPr/>
        </p:nvSpPr>
        <p:spPr bwMode="gray">
          <a:xfrm>
            <a:off x="103517" y="5930384"/>
            <a:ext cx="12025222" cy="3714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b="1" dirty="0">
                <a:solidFill>
                  <a:srgbClr val="7030A0"/>
                </a:solidFill>
              </a:rPr>
              <a:t>Commemorating the season, while supporting athletes by providing essential gym equipment for skill development.</a:t>
            </a:r>
          </a:p>
        </p:txBody>
      </p:sp>
      <p:pic>
        <p:nvPicPr>
          <p:cNvPr id="11" name="Picture 10">
            <a:extLst>
              <a:ext uri="{FF2B5EF4-FFF2-40B4-BE49-F238E27FC236}">
                <a16:creationId xmlns:a16="http://schemas.microsoft.com/office/drawing/2014/main" id="{DCF71EAB-BC2B-0033-926C-E79CCBBC857F}"/>
              </a:ext>
            </a:extLst>
          </p:cNvPr>
          <p:cNvPicPr>
            <a:picLocks noChangeAspect="1"/>
          </p:cNvPicPr>
          <p:nvPr/>
        </p:nvPicPr>
        <p:blipFill>
          <a:blip r:embed="rId3"/>
          <a:stretch>
            <a:fillRect/>
          </a:stretch>
        </p:blipFill>
        <p:spPr>
          <a:xfrm>
            <a:off x="1319731" y="2695224"/>
            <a:ext cx="2079637" cy="3086100"/>
          </a:xfrm>
          <a:prstGeom prst="rect">
            <a:avLst/>
          </a:prstGeom>
        </p:spPr>
      </p:pic>
    </p:spTree>
    <p:extLst>
      <p:ext uri="{BB962C8B-B14F-4D97-AF65-F5344CB8AC3E}">
        <p14:creationId xmlns:p14="http://schemas.microsoft.com/office/powerpoint/2010/main" val="270151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3913</TotalTime>
  <Words>1825</Words>
  <Application>Microsoft Office PowerPoint</Application>
  <PresentationFormat>Widescreen</PresentationFormat>
  <Paragraphs>193</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Californian FB</vt:lpstr>
      <vt:lpstr>Century Gothic</vt:lpstr>
      <vt:lpstr>Gill Sans Ultra Bold Condensed</vt:lpstr>
      <vt:lpstr>Source Serif Pro</vt:lpstr>
      <vt:lpstr>Wingdings 3</vt:lpstr>
      <vt:lpstr>Ion Boardroom</vt:lpstr>
      <vt:lpstr>New World Athletics   Booster Club</vt:lpstr>
      <vt:lpstr>Mission Statement</vt:lpstr>
      <vt:lpstr>The New World Booster Club does so much more than fundraising!! </vt:lpstr>
      <vt:lpstr>  contact us at NWAboosters@gmail.com   </vt:lpstr>
      <vt:lpstr>Meet your NWABC 2024-2025 Board</vt:lpstr>
      <vt:lpstr>The membership season will be June 1st – May 31st</vt:lpstr>
      <vt:lpstr>New World Booster Inc.  Venmo</vt:lpstr>
      <vt:lpstr>Supporting our Athletes </vt:lpstr>
      <vt:lpstr>Supporting our Athletes </vt:lpstr>
      <vt:lpstr>Concerts, Concerts, Concerts</vt:lpstr>
      <vt:lpstr>Concerts, Concerts, Concerts</vt:lpstr>
      <vt:lpstr>Booster Club Fundraisers/ Events</vt:lpstr>
      <vt:lpstr>Booster Club Fundraisers/ Events</vt:lpstr>
      <vt:lpstr>Booster Club Fundraisers/ Events</vt:lpstr>
      <vt:lpstr>Secret Snowman</vt:lpstr>
      <vt:lpstr>Booster Club Fundraisers/ Events</vt:lpstr>
      <vt:lpstr>Booster Club Fundraisers/ Events</vt:lpstr>
      <vt:lpstr>Booster Club Fundraisers/ Events</vt:lpstr>
      <vt:lpstr>Booster Club Meeting Schedule</vt:lpstr>
      <vt:lpstr>Gym Owners &amp; BOD Meeting Schedule</vt:lpstr>
      <vt:lpstr>Membership Eligibility:</vt:lpstr>
      <vt:lpstr>Membership Levels: </vt:lpstr>
      <vt:lpstr>Become part of the team!</vt:lpstr>
      <vt:lpstr>Fundraising</vt:lpstr>
      <vt:lpstr>code of conduct form </vt:lpstr>
      <vt:lpstr>fundraising documentation form </vt:lpstr>
      <vt:lpstr>Fundraising</vt:lpstr>
      <vt:lpstr>Reimbursement</vt:lpstr>
      <vt:lpstr>Reimbursement</vt:lpstr>
      <vt:lpstr>reimbursement form</vt:lpstr>
      <vt:lpstr>invoice of expense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World Athletics   Booster Club</dc:title>
  <dc:creator>Christopherson, Andrea M.</dc:creator>
  <cp:lastModifiedBy>Christopherson, Andrea M.</cp:lastModifiedBy>
  <cp:revision>5</cp:revision>
  <dcterms:created xsi:type="dcterms:W3CDTF">2025-01-10T00:57:08Z</dcterms:created>
  <dcterms:modified xsi:type="dcterms:W3CDTF">2025-01-19T19:54:17Z</dcterms:modified>
</cp:coreProperties>
</file>